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317" r:id="rId2"/>
    <p:sldId id="318" r:id="rId3"/>
    <p:sldId id="319" r:id="rId4"/>
    <p:sldId id="320" r:id="rId5"/>
    <p:sldId id="321" r:id="rId6"/>
    <p:sldId id="322" r:id="rId7"/>
    <p:sldId id="323" r:id="rId8"/>
    <p:sldId id="324" r:id="rId9"/>
    <p:sldId id="325" r:id="rId10"/>
    <p:sldId id="339" r:id="rId11"/>
    <p:sldId id="327" r:id="rId12"/>
    <p:sldId id="328" r:id="rId13"/>
    <p:sldId id="329" r:id="rId14"/>
    <p:sldId id="330" r:id="rId15"/>
    <p:sldId id="331" r:id="rId16"/>
    <p:sldId id="332" r:id="rId17"/>
    <p:sldId id="333" r:id="rId18"/>
    <p:sldId id="334" r:id="rId19"/>
    <p:sldId id="335" r:id="rId20"/>
    <p:sldId id="340" r:id="rId21"/>
    <p:sldId id="336" r:id="rId22"/>
    <p:sldId id="337" r:id="rId23"/>
    <p:sldId id="338" r:id="rId24"/>
    <p:sldId id="341" r:id="rId25"/>
    <p:sldId id="270" r:id="rId26"/>
  </p:sldIdLst>
  <p:sldSz cx="12192000" cy="6858000"/>
  <p:notesSz cx="6858000" cy="9144000"/>
  <p:defaultTextStyle>
    <a:defPPr>
      <a:defRPr lang="es-CO"/>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Paola Andrea Aranguren España" initials="PAAE" lastIdx="10" clrIdx="0">
    <p:extLst>
      <p:ext uri="{19B8F6BF-5375-455C-9EA6-DF929625EA0E}">
        <p15:presenceInfo xmlns:p15="http://schemas.microsoft.com/office/powerpoint/2012/main" userId="S::paola.aranguren@innpulsacolombia.com::2f60ba74-56b5-40ad-92fa-4e28a44ab027" providerId="AD"/>
      </p:ext>
    </p:extLst>
  </p:cmAuthor>
  <p:cmAuthor id="2" name="Paola Andrea Aranguren España" initials="PE" lastIdx="7" clrIdx="1">
    <p:extLst>
      <p:ext uri="{19B8F6BF-5375-455C-9EA6-DF929625EA0E}">
        <p15:presenceInfo xmlns:p15="http://schemas.microsoft.com/office/powerpoint/2012/main" userId="S::paola.aranguren_innpulsacolombia.com#ext#@usa.edu.co::0cbb3c33-11de-41ff-8f1e-d15ecb16326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66CA"/>
    <a:srgbClr val="FF006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E5D905F-D5C2-0E40-A0F0-AA983C2E1065}" v="1" dt="2021-04-17T16:20:48.2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0" autoAdjust="0"/>
    <p:restoredTop sz="94660"/>
  </p:normalViewPr>
  <p:slideViewPr>
    <p:cSldViewPr snapToGrid="0">
      <p:cViewPr varScale="1">
        <p:scale>
          <a:sx n="114" d="100"/>
          <a:sy n="114" d="100"/>
        </p:scale>
        <p:origin x="2106" y="102"/>
      </p:cViewPr>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a Carolina Rodriguez Cediel" userId="fe1e8f66-930c-4e34-b023-84b86f07c443" providerId="ADAL" clId="{2E5D905F-D5C2-0E40-A0F0-AA983C2E1065}"/>
    <pc:docChg chg="addSld delSld modSld">
      <pc:chgData name="Ana Carolina Rodriguez Cediel" userId="fe1e8f66-930c-4e34-b023-84b86f07c443" providerId="ADAL" clId="{2E5D905F-D5C2-0E40-A0F0-AA983C2E1065}" dt="2021-04-17T16:20:48.202" v="2"/>
      <pc:docMkLst>
        <pc:docMk/>
      </pc:docMkLst>
      <pc:sldChg chg="modSp">
        <pc:chgData name="Ana Carolina Rodriguez Cediel" userId="fe1e8f66-930c-4e34-b023-84b86f07c443" providerId="ADAL" clId="{2E5D905F-D5C2-0E40-A0F0-AA983C2E1065}" dt="2021-04-17T16:20:48.202" v="2"/>
        <pc:sldMkLst>
          <pc:docMk/>
          <pc:sldMk cId="3003423096" sldId="317"/>
        </pc:sldMkLst>
        <pc:spChg chg="mod">
          <ac:chgData name="Ana Carolina Rodriguez Cediel" userId="fe1e8f66-930c-4e34-b023-84b86f07c443" providerId="ADAL" clId="{2E5D905F-D5C2-0E40-A0F0-AA983C2E1065}" dt="2021-04-17T16:20:48.202" v="2"/>
          <ac:spMkLst>
            <pc:docMk/>
            <pc:sldMk cId="3003423096" sldId="317"/>
            <ac:spMk id="14340" creationId="{5A07F463-C5A9-4AEB-8774-89D28EADBF40}"/>
          </ac:spMkLst>
        </pc:spChg>
      </pc:sldChg>
      <pc:sldChg chg="new del">
        <pc:chgData name="Ana Carolina Rodriguez Cediel" userId="fe1e8f66-930c-4e34-b023-84b86f07c443" providerId="ADAL" clId="{2E5D905F-D5C2-0E40-A0F0-AA983C2E1065}" dt="2021-04-17T02:26:29.989" v="1" actId="2696"/>
        <pc:sldMkLst>
          <pc:docMk/>
          <pc:sldMk cId="1485904132" sldId="342"/>
        </pc:sldMkLst>
      </pc:sldChg>
    </pc:docChg>
  </pc:docChgLst>
</pc:chgInfo>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jpe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sv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7327DAC9-143A-4284-AF19-6FB5024309F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a:defRPr/>
            </a:pPr>
            <a:endParaRPr lang="es-ES_tradnl"/>
          </a:p>
        </p:txBody>
      </p:sp>
      <p:sp>
        <p:nvSpPr>
          <p:cNvPr id="3" name="Marcador de fecha 2">
            <a:extLst>
              <a:ext uri="{FF2B5EF4-FFF2-40B4-BE49-F238E27FC236}">
                <a16:creationId xmlns:a16="http://schemas.microsoft.com/office/drawing/2014/main" id="{866F1116-E4D8-4F46-9E5F-5E1B506E4254}"/>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a:defRPr/>
            </a:pPr>
            <a:fld id="{56906EA5-22BB-48FF-A65F-FCC29942F1DF}" type="datetimeFigureOut">
              <a:rPr lang="es-ES_tradnl"/>
              <a:pPr>
                <a:defRPr/>
              </a:pPr>
              <a:t>01/08/2023</a:t>
            </a:fld>
            <a:endParaRPr lang="es-ES_tradnl"/>
          </a:p>
        </p:txBody>
      </p:sp>
      <p:sp>
        <p:nvSpPr>
          <p:cNvPr id="4" name="Marcador de imagen de diapositiva 3">
            <a:extLst>
              <a:ext uri="{FF2B5EF4-FFF2-40B4-BE49-F238E27FC236}">
                <a16:creationId xmlns:a16="http://schemas.microsoft.com/office/drawing/2014/main" id="{5F20263F-DC43-494D-984D-AF842B13DE25}"/>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s-ES_tradnl" noProof="0"/>
          </a:p>
        </p:txBody>
      </p:sp>
      <p:sp>
        <p:nvSpPr>
          <p:cNvPr id="5" name="Marcador de notas 4">
            <a:extLst>
              <a:ext uri="{FF2B5EF4-FFF2-40B4-BE49-F238E27FC236}">
                <a16:creationId xmlns:a16="http://schemas.microsoft.com/office/drawing/2014/main" id="{B84D86FC-4F79-49AA-98E8-BB9CC857BE59}"/>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0"/>
              <a:t>Haga clic para modificar los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ES_tradnl" noProof="0"/>
          </a:p>
        </p:txBody>
      </p:sp>
      <p:sp>
        <p:nvSpPr>
          <p:cNvPr id="6" name="Marcador de pie de página 5">
            <a:extLst>
              <a:ext uri="{FF2B5EF4-FFF2-40B4-BE49-F238E27FC236}">
                <a16:creationId xmlns:a16="http://schemas.microsoft.com/office/drawing/2014/main" id="{A731EB04-8263-4D0B-A021-2C9F620633C8}"/>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a:defRPr/>
            </a:pPr>
            <a:endParaRPr lang="es-ES_tradnl"/>
          </a:p>
        </p:txBody>
      </p:sp>
      <p:sp>
        <p:nvSpPr>
          <p:cNvPr id="7" name="Marcador de número de diapositiva 6">
            <a:extLst>
              <a:ext uri="{FF2B5EF4-FFF2-40B4-BE49-F238E27FC236}">
                <a16:creationId xmlns:a16="http://schemas.microsoft.com/office/drawing/2014/main" id="{62B41150-9345-475A-AA4E-DD196C40F290}"/>
              </a:ext>
            </a:extLst>
          </p:cNvPr>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a:defRPr sz="1200" smtClean="0"/>
            </a:lvl1pPr>
          </a:lstStyle>
          <a:p>
            <a:pPr>
              <a:defRPr/>
            </a:pPr>
            <a:fld id="{CA5EB44E-1F8A-4C28-944E-EA2B4599CABE}" type="slidenum">
              <a:rPr lang="es-ES_tradnl" altLang="es-CO"/>
              <a:pPr>
                <a:defRPr/>
              </a:pPr>
              <a:t>‹Nº›</a:t>
            </a:fld>
            <a:endParaRPr lang="es-ES_tradnl" altLang="es-CO"/>
          </a:p>
        </p:txBody>
      </p:sp>
    </p:spTree>
    <p:extLst>
      <p:ext uri="{BB962C8B-B14F-4D97-AF65-F5344CB8AC3E}">
        <p14:creationId xmlns:p14="http://schemas.microsoft.com/office/powerpoint/2010/main" val="320214325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186" name="Google Shape;186;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68612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2591F766-75F2-4D45-8CDA-089E5AB5F552}"/>
              </a:ext>
            </a:extLst>
          </p:cNvPr>
          <p:cNvSpPr>
            <a:spLocks noGrp="1"/>
          </p:cNvSpPr>
          <p:nvPr>
            <p:ph type="dt" sz="half" idx="10"/>
          </p:nvPr>
        </p:nvSpPr>
        <p:spPr/>
        <p:txBody>
          <a:bodyPr/>
          <a:lstStyle>
            <a:lvl1pPr>
              <a:defRPr/>
            </a:lvl1pPr>
          </a:lstStyle>
          <a:p>
            <a:pPr>
              <a:defRPr/>
            </a:pPr>
            <a:fld id="{B5F619BE-EB2F-4731-856C-8FF518E816BC}" type="datetimeFigureOut">
              <a:rPr lang="es-CO"/>
              <a:pPr>
                <a:defRPr/>
              </a:pPr>
              <a:t>1/08/2023</a:t>
            </a:fld>
            <a:endParaRPr lang="es-CO"/>
          </a:p>
        </p:txBody>
      </p:sp>
      <p:sp>
        <p:nvSpPr>
          <p:cNvPr id="5" name="Marcador de pie de página 4">
            <a:extLst>
              <a:ext uri="{FF2B5EF4-FFF2-40B4-BE49-F238E27FC236}">
                <a16:creationId xmlns:a16="http://schemas.microsoft.com/office/drawing/2014/main" id="{A999D7D3-7D99-4C1D-88AD-86ADF80D9CC5}"/>
              </a:ext>
            </a:extLst>
          </p:cNvPr>
          <p:cNvSpPr>
            <a:spLocks noGrp="1"/>
          </p:cNvSpPr>
          <p:nvPr>
            <p:ph type="ftr" sz="quarter" idx="11"/>
          </p:nvPr>
        </p:nvSpPr>
        <p:spPr/>
        <p:txBody>
          <a:bodyPr/>
          <a:lstStyle>
            <a:lvl1pPr>
              <a:defRPr/>
            </a:lvl1pPr>
          </a:lstStyle>
          <a:p>
            <a:pPr>
              <a:defRPr/>
            </a:pPr>
            <a:endParaRPr lang="es-CO"/>
          </a:p>
        </p:txBody>
      </p:sp>
      <p:sp>
        <p:nvSpPr>
          <p:cNvPr id="6" name="Marcador de número de diapositiva 5">
            <a:extLst>
              <a:ext uri="{FF2B5EF4-FFF2-40B4-BE49-F238E27FC236}">
                <a16:creationId xmlns:a16="http://schemas.microsoft.com/office/drawing/2014/main" id="{485B8933-9A51-4ECF-85EE-DBADB9EDE836}"/>
              </a:ext>
            </a:extLst>
          </p:cNvPr>
          <p:cNvSpPr>
            <a:spLocks noGrp="1"/>
          </p:cNvSpPr>
          <p:nvPr>
            <p:ph type="sldNum" sz="quarter" idx="12"/>
          </p:nvPr>
        </p:nvSpPr>
        <p:spPr/>
        <p:txBody>
          <a:bodyPr/>
          <a:lstStyle>
            <a:lvl1pPr>
              <a:defRPr/>
            </a:lvl1pPr>
          </a:lstStyle>
          <a:p>
            <a:pPr>
              <a:defRPr/>
            </a:pPr>
            <a:fld id="{B7F662A4-226A-4D04-823B-6778360BAF14}" type="slidenum">
              <a:rPr lang="es-CO" altLang="es-CO"/>
              <a:pPr>
                <a:defRPr/>
              </a:pPr>
              <a:t>‹Nº›</a:t>
            </a:fld>
            <a:endParaRPr lang="es-CO" altLang="es-CO"/>
          </a:p>
        </p:txBody>
      </p:sp>
    </p:spTree>
    <p:extLst>
      <p:ext uri="{BB962C8B-B14F-4D97-AF65-F5344CB8AC3E}">
        <p14:creationId xmlns:p14="http://schemas.microsoft.com/office/powerpoint/2010/main" val="30341777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texto vertical 2"/>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13316292-D534-4A04-88B1-9637929FDF04}"/>
              </a:ext>
            </a:extLst>
          </p:cNvPr>
          <p:cNvSpPr>
            <a:spLocks noGrp="1"/>
          </p:cNvSpPr>
          <p:nvPr>
            <p:ph type="dt" sz="half" idx="10"/>
          </p:nvPr>
        </p:nvSpPr>
        <p:spPr/>
        <p:txBody>
          <a:bodyPr/>
          <a:lstStyle>
            <a:lvl1pPr>
              <a:defRPr/>
            </a:lvl1pPr>
          </a:lstStyle>
          <a:p>
            <a:pPr>
              <a:defRPr/>
            </a:pPr>
            <a:fld id="{BA6B17CC-A132-49CC-9FB3-26B1FDFB2ED1}" type="datetimeFigureOut">
              <a:rPr lang="es-CO"/>
              <a:pPr>
                <a:defRPr/>
              </a:pPr>
              <a:t>1/08/2023</a:t>
            </a:fld>
            <a:endParaRPr lang="es-CO"/>
          </a:p>
        </p:txBody>
      </p:sp>
      <p:sp>
        <p:nvSpPr>
          <p:cNvPr id="5" name="Marcador de pie de página 4">
            <a:extLst>
              <a:ext uri="{FF2B5EF4-FFF2-40B4-BE49-F238E27FC236}">
                <a16:creationId xmlns:a16="http://schemas.microsoft.com/office/drawing/2014/main" id="{8600DAE3-5F6D-4A81-B577-E07CE84A6424}"/>
              </a:ext>
            </a:extLst>
          </p:cNvPr>
          <p:cNvSpPr>
            <a:spLocks noGrp="1"/>
          </p:cNvSpPr>
          <p:nvPr>
            <p:ph type="ftr" sz="quarter" idx="11"/>
          </p:nvPr>
        </p:nvSpPr>
        <p:spPr/>
        <p:txBody>
          <a:bodyPr/>
          <a:lstStyle>
            <a:lvl1pPr>
              <a:defRPr/>
            </a:lvl1pPr>
          </a:lstStyle>
          <a:p>
            <a:pPr>
              <a:defRPr/>
            </a:pPr>
            <a:endParaRPr lang="es-CO"/>
          </a:p>
        </p:txBody>
      </p:sp>
      <p:sp>
        <p:nvSpPr>
          <p:cNvPr id="6" name="Marcador de número de diapositiva 5">
            <a:extLst>
              <a:ext uri="{FF2B5EF4-FFF2-40B4-BE49-F238E27FC236}">
                <a16:creationId xmlns:a16="http://schemas.microsoft.com/office/drawing/2014/main" id="{B7C8EB52-0DD8-4101-BCB2-8E74D6D99452}"/>
              </a:ext>
            </a:extLst>
          </p:cNvPr>
          <p:cNvSpPr>
            <a:spLocks noGrp="1"/>
          </p:cNvSpPr>
          <p:nvPr>
            <p:ph type="sldNum" sz="quarter" idx="12"/>
          </p:nvPr>
        </p:nvSpPr>
        <p:spPr/>
        <p:txBody>
          <a:bodyPr/>
          <a:lstStyle>
            <a:lvl1pPr>
              <a:defRPr/>
            </a:lvl1pPr>
          </a:lstStyle>
          <a:p>
            <a:pPr>
              <a:defRPr/>
            </a:pPr>
            <a:fld id="{EA0FEEC4-6138-44E8-B3C3-B9E3B5D13350}" type="slidenum">
              <a:rPr lang="es-CO" altLang="es-CO"/>
              <a:pPr>
                <a:defRPr/>
              </a:pPr>
              <a:t>‹Nº›</a:t>
            </a:fld>
            <a:endParaRPr lang="es-CO" altLang="es-CO"/>
          </a:p>
        </p:txBody>
      </p:sp>
    </p:spTree>
    <p:extLst>
      <p:ext uri="{BB962C8B-B14F-4D97-AF65-F5344CB8AC3E}">
        <p14:creationId xmlns:p14="http://schemas.microsoft.com/office/powerpoint/2010/main" val="37449660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97549F22-5BE5-47E5-972F-D6D8050C5C16}"/>
              </a:ext>
            </a:extLst>
          </p:cNvPr>
          <p:cNvSpPr>
            <a:spLocks noGrp="1"/>
          </p:cNvSpPr>
          <p:nvPr>
            <p:ph type="dt" sz="half" idx="10"/>
          </p:nvPr>
        </p:nvSpPr>
        <p:spPr/>
        <p:txBody>
          <a:bodyPr/>
          <a:lstStyle>
            <a:lvl1pPr>
              <a:defRPr/>
            </a:lvl1pPr>
          </a:lstStyle>
          <a:p>
            <a:pPr>
              <a:defRPr/>
            </a:pPr>
            <a:fld id="{187644D2-1029-4393-840A-E66449B8083C}" type="datetimeFigureOut">
              <a:rPr lang="es-CO"/>
              <a:pPr>
                <a:defRPr/>
              </a:pPr>
              <a:t>1/08/2023</a:t>
            </a:fld>
            <a:endParaRPr lang="es-CO"/>
          </a:p>
        </p:txBody>
      </p:sp>
      <p:sp>
        <p:nvSpPr>
          <p:cNvPr id="5" name="Marcador de pie de página 4">
            <a:extLst>
              <a:ext uri="{FF2B5EF4-FFF2-40B4-BE49-F238E27FC236}">
                <a16:creationId xmlns:a16="http://schemas.microsoft.com/office/drawing/2014/main" id="{6FA1ADAE-756C-4DE7-8A4A-4CD521A14C5B}"/>
              </a:ext>
            </a:extLst>
          </p:cNvPr>
          <p:cNvSpPr>
            <a:spLocks noGrp="1"/>
          </p:cNvSpPr>
          <p:nvPr>
            <p:ph type="ftr" sz="quarter" idx="11"/>
          </p:nvPr>
        </p:nvSpPr>
        <p:spPr/>
        <p:txBody>
          <a:bodyPr/>
          <a:lstStyle>
            <a:lvl1pPr>
              <a:defRPr/>
            </a:lvl1pPr>
          </a:lstStyle>
          <a:p>
            <a:pPr>
              <a:defRPr/>
            </a:pPr>
            <a:endParaRPr lang="es-CO"/>
          </a:p>
        </p:txBody>
      </p:sp>
      <p:sp>
        <p:nvSpPr>
          <p:cNvPr id="6" name="Marcador de número de diapositiva 5">
            <a:extLst>
              <a:ext uri="{FF2B5EF4-FFF2-40B4-BE49-F238E27FC236}">
                <a16:creationId xmlns:a16="http://schemas.microsoft.com/office/drawing/2014/main" id="{C06449EA-EE84-48F1-883C-18AF602AB495}"/>
              </a:ext>
            </a:extLst>
          </p:cNvPr>
          <p:cNvSpPr>
            <a:spLocks noGrp="1"/>
          </p:cNvSpPr>
          <p:nvPr>
            <p:ph type="sldNum" sz="quarter" idx="12"/>
          </p:nvPr>
        </p:nvSpPr>
        <p:spPr/>
        <p:txBody>
          <a:bodyPr/>
          <a:lstStyle>
            <a:lvl1pPr>
              <a:defRPr/>
            </a:lvl1pPr>
          </a:lstStyle>
          <a:p>
            <a:pPr>
              <a:defRPr/>
            </a:pPr>
            <a:fld id="{D34708D5-A811-4F20-875A-294B44BA0A3A}" type="slidenum">
              <a:rPr lang="es-CO" altLang="es-CO"/>
              <a:pPr>
                <a:defRPr/>
              </a:pPr>
              <a:t>‹Nº›</a:t>
            </a:fld>
            <a:endParaRPr lang="es-CO" altLang="es-CO"/>
          </a:p>
        </p:txBody>
      </p:sp>
    </p:spTree>
    <p:extLst>
      <p:ext uri="{BB962C8B-B14F-4D97-AF65-F5344CB8AC3E}">
        <p14:creationId xmlns:p14="http://schemas.microsoft.com/office/powerpoint/2010/main" val="7590510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1AD4A786-9BF4-495B-918D-E071779F99C0}"/>
              </a:ext>
            </a:extLst>
          </p:cNvPr>
          <p:cNvSpPr>
            <a:spLocks noGrp="1"/>
          </p:cNvSpPr>
          <p:nvPr>
            <p:ph type="dt" sz="half" idx="10"/>
          </p:nvPr>
        </p:nvSpPr>
        <p:spPr/>
        <p:txBody>
          <a:bodyPr/>
          <a:lstStyle>
            <a:lvl1pPr>
              <a:defRPr/>
            </a:lvl1pPr>
          </a:lstStyle>
          <a:p>
            <a:pPr>
              <a:defRPr/>
            </a:pPr>
            <a:fld id="{2EFC4127-D5D9-44FA-9DEA-4FF3FE36BBAE}" type="datetimeFigureOut">
              <a:rPr lang="es-CO"/>
              <a:pPr>
                <a:defRPr/>
              </a:pPr>
              <a:t>1/08/2023</a:t>
            </a:fld>
            <a:endParaRPr lang="es-CO"/>
          </a:p>
        </p:txBody>
      </p:sp>
      <p:sp>
        <p:nvSpPr>
          <p:cNvPr id="5" name="Marcador de pie de página 4">
            <a:extLst>
              <a:ext uri="{FF2B5EF4-FFF2-40B4-BE49-F238E27FC236}">
                <a16:creationId xmlns:a16="http://schemas.microsoft.com/office/drawing/2014/main" id="{38290483-4036-4896-898F-32076F8E1FEE}"/>
              </a:ext>
            </a:extLst>
          </p:cNvPr>
          <p:cNvSpPr>
            <a:spLocks noGrp="1"/>
          </p:cNvSpPr>
          <p:nvPr>
            <p:ph type="ftr" sz="quarter" idx="11"/>
          </p:nvPr>
        </p:nvSpPr>
        <p:spPr/>
        <p:txBody>
          <a:bodyPr/>
          <a:lstStyle>
            <a:lvl1pPr>
              <a:defRPr/>
            </a:lvl1pPr>
          </a:lstStyle>
          <a:p>
            <a:pPr>
              <a:defRPr/>
            </a:pPr>
            <a:endParaRPr lang="es-CO"/>
          </a:p>
        </p:txBody>
      </p:sp>
      <p:sp>
        <p:nvSpPr>
          <p:cNvPr id="6" name="Marcador de número de diapositiva 5">
            <a:extLst>
              <a:ext uri="{FF2B5EF4-FFF2-40B4-BE49-F238E27FC236}">
                <a16:creationId xmlns:a16="http://schemas.microsoft.com/office/drawing/2014/main" id="{CC2466C5-6C22-4F16-A9FC-3DD84C9AA50B}"/>
              </a:ext>
            </a:extLst>
          </p:cNvPr>
          <p:cNvSpPr>
            <a:spLocks noGrp="1"/>
          </p:cNvSpPr>
          <p:nvPr>
            <p:ph type="sldNum" sz="quarter" idx="12"/>
          </p:nvPr>
        </p:nvSpPr>
        <p:spPr/>
        <p:txBody>
          <a:bodyPr/>
          <a:lstStyle>
            <a:lvl1pPr>
              <a:defRPr/>
            </a:lvl1pPr>
          </a:lstStyle>
          <a:p>
            <a:pPr>
              <a:defRPr/>
            </a:pPr>
            <a:fld id="{C01EA319-CEA7-4255-9E9A-55C62EE4C8B9}" type="slidenum">
              <a:rPr lang="es-CO" altLang="es-CO"/>
              <a:pPr>
                <a:defRPr/>
              </a:pPr>
              <a:t>‹Nº›</a:t>
            </a:fld>
            <a:endParaRPr lang="es-CO" altLang="es-CO"/>
          </a:p>
        </p:txBody>
      </p:sp>
    </p:spTree>
    <p:extLst>
      <p:ext uri="{BB962C8B-B14F-4D97-AF65-F5344CB8AC3E}">
        <p14:creationId xmlns:p14="http://schemas.microsoft.com/office/powerpoint/2010/main" val="18412265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el estilo de texto del patrón</a:t>
            </a:r>
          </a:p>
        </p:txBody>
      </p:sp>
      <p:sp>
        <p:nvSpPr>
          <p:cNvPr id="4" name="Marcador de fecha 3">
            <a:extLst>
              <a:ext uri="{FF2B5EF4-FFF2-40B4-BE49-F238E27FC236}">
                <a16:creationId xmlns:a16="http://schemas.microsoft.com/office/drawing/2014/main" id="{05E0E3CD-6173-4D9F-A0D6-D282FE37C1D2}"/>
              </a:ext>
            </a:extLst>
          </p:cNvPr>
          <p:cNvSpPr>
            <a:spLocks noGrp="1"/>
          </p:cNvSpPr>
          <p:nvPr>
            <p:ph type="dt" sz="half" idx="10"/>
          </p:nvPr>
        </p:nvSpPr>
        <p:spPr/>
        <p:txBody>
          <a:bodyPr/>
          <a:lstStyle>
            <a:lvl1pPr>
              <a:defRPr/>
            </a:lvl1pPr>
          </a:lstStyle>
          <a:p>
            <a:pPr>
              <a:defRPr/>
            </a:pPr>
            <a:fld id="{25C13D37-19FF-49D4-B04E-C2980A8C3569}" type="datetimeFigureOut">
              <a:rPr lang="es-CO"/>
              <a:pPr>
                <a:defRPr/>
              </a:pPr>
              <a:t>1/08/2023</a:t>
            </a:fld>
            <a:endParaRPr lang="es-CO"/>
          </a:p>
        </p:txBody>
      </p:sp>
      <p:sp>
        <p:nvSpPr>
          <p:cNvPr id="5" name="Marcador de pie de página 4">
            <a:extLst>
              <a:ext uri="{FF2B5EF4-FFF2-40B4-BE49-F238E27FC236}">
                <a16:creationId xmlns:a16="http://schemas.microsoft.com/office/drawing/2014/main" id="{F3D43B9F-AF6F-4ED5-BBE4-85D4EDAC0312}"/>
              </a:ext>
            </a:extLst>
          </p:cNvPr>
          <p:cNvSpPr>
            <a:spLocks noGrp="1"/>
          </p:cNvSpPr>
          <p:nvPr>
            <p:ph type="ftr" sz="quarter" idx="11"/>
          </p:nvPr>
        </p:nvSpPr>
        <p:spPr/>
        <p:txBody>
          <a:bodyPr/>
          <a:lstStyle>
            <a:lvl1pPr>
              <a:defRPr/>
            </a:lvl1pPr>
          </a:lstStyle>
          <a:p>
            <a:pPr>
              <a:defRPr/>
            </a:pPr>
            <a:endParaRPr lang="es-CO"/>
          </a:p>
        </p:txBody>
      </p:sp>
      <p:sp>
        <p:nvSpPr>
          <p:cNvPr id="6" name="Marcador de número de diapositiva 5">
            <a:extLst>
              <a:ext uri="{FF2B5EF4-FFF2-40B4-BE49-F238E27FC236}">
                <a16:creationId xmlns:a16="http://schemas.microsoft.com/office/drawing/2014/main" id="{0F664DE4-A3FA-4C8C-990A-CE29F7AE57DF}"/>
              </a:ext>
            </a:extLst>
          </p:cNvPr>
          <p:cNvSpPr>
            <a:spLocks noGrp="1"/>
          </p:cNvSpPr>
          <p:nvPr>
            <p:ph type="sldNum" sz="quarter" idx="12"/>
          </p:nvPr>
        </p:nvSpPr>
        <p:spPr/>
        <p:txBody>
          <a:bodyPr/>
          <a:lstStyle>
            <a:lvl1pPr>
              <a:defRPr/>
            </a:lvl1pPr>
          </a:lstStyle>
          <a:p>
            <a:pPr>
              <a:defRPr/>
            </a:pPr>
            <a:fld id="{7D3D97FC-2AF2-4020-B9A9-2BE721D846ED}" type="slidenum">
              <a:rPr lang="es-CO" altLang="es-CO"/>
              <a:pPr>
                <a:defRPr/>
              </a:pPr>
              <a:t>‹Nº›</a:t>
            </a:fld>
            <a:endParaRPr lang="es-CO" altLang="es-CO"/>
          </a:p>
        </p:txBody>
      </p:sp>
    </p:spTree>
    <p:extLst>
      <p:ext uri="{BB962C8B-B14F-4D97-AF65-F5344CB8AC3E}">
        <p14:creationId xmlns:p14="http://schemas.microsoft.com/office/powerpoint/2010/main" val="3405517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contenido 2"/>
          <p:cNvSpPr>
            <a:spLocks noGrp="1"/>
          </p:cNvSpPr>
          <p:nvPr>
            <p:ph sz="half" idx="1"/>
          </p:nvPr>
        </p:nvSpPr>
        <p:spPr>
          <a:xfrm>
            <a:off x="838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p:cNvSpPr>
            <a:spLocks noGrp="1"/>
          </p:cNvSpPr>
          <p:nvPr>
            <p:ph sz="half" idx="2"/>
          </p:nvPr>
        </p:nvSpPr>
        <p:spPr>
          <a:xfrm>
            <a:off x="6172200" y="1825625"/>
            <a:ext cx="5181600" cy="435133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3">
            <a:extLst>
              <a:ext uri="{FF2B5EF4-FFF2-40B4-BE49-F238E27FC236}">
                <a16:creationId xmlns:a16="http://schemas.microsoft.com/office/drawing/2014/main" id="{44DF5050-BF80-4CCB-8BF6-2506432F7848}"/>
              </a:ext>
            </a:extLst>
          </p:cNvPr>
          <p:cNvSpPr>
            <a:spLocks noGrp="1"/>
          </p:cNvSpPr>
          <p:nvPr>
            <p:ph type="dt" sz="half" idx="10"/>
          </p:nvPr>
        </p:nvSpPr>
        <p:spPr/>
        <p:txBody>
          <a:bodyPr/>
          <a:lstStyle>
            <a:lvl1pPr>
              <a:defRPr/>
            </a:lvl1pPr>
          </a:lstStyle>
          <a:p>
            <a:pPr>
              <a:defRPr/>
            </a:pPr>
            <a:fld id="{9FE732DB-BA6B-4424-BD72-616F69777048}" type="datetimeFigureOut">
              <a:rPr lang="es-CO"/>
              <a:pPr>
                <a:defRPr/>
              </a:pPr>
              <a:t>1/08/2023</a:t>
            </a:fld>
            <a:endParaRPr lang="es-CO"/>
          </a:p>
        </p:txBody>
      </p:sp>
      <p:sp>
        <p:nvSpPr>
          <p:cNvPr id="6" name="Marcador de pie de página 4">
            <a:extLst>
              <a:ext uri="{FF2B5EF4-FFF2-40B4-BE49-F238E27FC236}">
                <a16:creationId xmlns:a16="http://schemas.microsoft.com/office/drawing/2014/main" id="{8DFC6177-7279-4870-80D3-9CFB9E00BBFD}"/>
              </a:ext>
            </a:extLst>
          </p:cNvPr>
          <p:cNvSpPr>
            <a:spLocks noGrp="1"/>
          </p:cNvSpPr>
          <p:nvPr>
            <p:ph type="ftr" sz="quarter" idx="11"/>
          </p:nvPr>
        </p:nvSpPr>
        <p:spPr/>
        <p:txBody>
          <a:bodyPr/>
          <a:lstStyle>
            <a:lvl1pPr>
              <a:defRPr/>
            </a:lvl1pPr>
          </a:lstStyle>
          <a:p>
            <a:pPr>
              <a:defRPr/>
            </a:pPr>
            <a:endParaRPr lang="es-CO"/>
          </a:p>
        </p:txBody>
      </p:sp>
      <p:sp>
        <p:nvSpPr>
          <p:cNvPr id="7" name="Marcador de número de diapositiva 5">
            <a:extLst>
              <a:ext uri="{FF2B5EF4-FFF2-40B4-BE49-F238E27FC236}">
                <a16:creationId xmlns:a16="http://schemas.microsoft.com/office/drawing/2014/main" id="{FADBB8B9-AB51-4A8D-A177-5D317710B962}"/>
              </a:ext>
            </a:extLst>
          </p:cNvPr>
          <p:cNvSpPr>
            <a:spLocks noGrp="1"/>
          </p:cNvSpPr>
          <p:nvPr>
            <p:ph type="sldNum" sz="quarter" idx="12"/>
          </p:nvPr>
        </p:nvSpPr>
        <p:spPr/>
        <p:txBody>
          <a:bodyPr/>
          <a:lstStyle>
            <a:lvl1pPr>
              <a:defRPr/>
            </a:lvl1pPr>
          </a:lstStyle>
          <a:p>
            <a:pPr>
              <a:defRPr/>
            </a:pPr>
            <a:fld id="{26F91CAB-2CF8-4A75-A678-160AE037AAA3}" type="slidenum">
              <a:rPr lang="es-CO" altLang="es-CO"/>
              <a:pPr>
                <a:defRPr/>
              </a:pPr>
              <a:t>‹Nº›</a:t>
            </a:fld>
            <a:endParaRPr lang="es-CO" altLang="es-CO"/>
          </a:p>
        </p:txBody>
      </p:sp>
    </p:spTree>
    <p:extLst>
      <p:ext uri="{BB962C8B-B14F-4D97-AF65-F5344CB8AC3E}">
        <p14:creationId xmlns:p14="http://schemas.microsoft.com/office/powerpoint/2010/main" val="1122020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3">
            <a:extLst>
              <a:ext uri="{FF2B5EF4-FFF2-40B4-BE49-F238E27FC236}">
                <a16:creationId xmlns:a16="http://schemas.microsoft.com/office/drawing/2014/main" id="{C35BCA88-AE81-4439-A23E-B6FB85D42161}"/>
              </a:ext>
            </a:extLst>
          </p:cNvPr>
          <p:cNvSpPr>
            <a:spLocks noGrp="1"/>
          </p:cNvSpPr>
          <p:nvPr>
            <p:ph type="dt" sz="half" idx="10"/>
          </p:nvPr>
        </p:nvSpPr>
        <p:spPr/>
        <p:txBody>
          <a:bodyPr/>
          <a:lstStyle>
            <a:lvl1pPr>
              <a:defRPr/>
            </a:lvl1pPr>
          </a:lstStyle>
          <a:p>
            <a:pPr>
              <a:defRPr/>
            </a:pPr>
            <a:fld id="{BB1F1130-FC55-4209-A7BE-5DE9015CC996}" type="datetimeFigureOut">
              <a:rPr lang="es-CO"/>
              <a:pPr>
                <a:defRPr/>
              </a:pPr>
              <a:t>1/08/2023</a:t>
            </a:fld>
            <a:endParaRPr lang="es-CO"/>
          </a:p>
        </p:txBody>
      </p:sp>
      <p:sp>
        <p:nvSpPr>
          <p:cNvPr id="8" name="Marcador de pie de página 4">
            <a:extLst>
              <a:ext uri="{FF2B5EF4-FFF2-40B4-BE49-F238E27FC236}">
                <a16:creationId xmlns:a16="http://schemas.microsoft.com/office/drawing/2014/main" id="{297778B3-CC00-4917-A073-A448FC098795}"/>
              </a:ext>
            </a:extLst>
          </p:cNvPr>
          <p:cNvSpPr>
            <a:spLocks noGrp="1"/>
          </p:cNvSpPr>
          <p:nvPr>
            <p:ph type="ftr" sz="quarter" idx="11"/>
          </p:nvPr>
        </p:nvSpPr>
        <p:spPr/>
        <p:txBody>
          <a:bodyPr/>
          <a:lstStyle>
            <a:lvl1pPr>
              <a:defRPr/>
            </a:lvl1pPr>
          </a:lstStyle>
          <a:p>
            <a:pPr>
              <a:defRPr/>
            </a:pPr>
            <a:endParaRPr lang="es-CO"/>
          </a:p>
        </p:txBody>
      </p:sp>
      <p:sp>
        <p:nvSpPr>
          <p:cNvPr id="9" name="Marcador de número de diapositiva 5">
            <a:extLst>
              <a:ext uri="{FF2B5EF4-FFF2-40B4-BE49-F238E27FC236}">
                <a16:creationId xmlns:a16="http://schemas.microsoft.com/office/drawing/2014/main" id="{CFA0E099-B415-45A1-BB0A-7B9B4E53F6C3}"/>
              </a:ext>
            </a:extLst>
          </p:cNvPr>
          <p:cNvSpPr>
            <a:spLocks noGrp="1"/>
          </p:cNvSpPr>
          <p:nvPr>
            <p:ph type="sldNum" sz="quarter" idx="12"/>
          </p:nvPr>
        </p:nvSpPr>
        <p:spPr/>
        <p:txBody>
          <a:bodyPr/>
          <a:lstStyle>
            <a:lvl1pPr>
              <a:defRPr/>
            </a:lvl1pPr>
          </a:lstStyle>
          <a:p>
            <a:pPr>
              <a:defRPr/>
            </a:pPr>
            <a:fld id="{660DDBAB-B2B9-45A9-B316-DBCE0EEBB2DD}" type="slidenum">
              <a:rPr lang="es-CO" altLang="es-CO"/>
              <a:pPr>
                <a:defRPr/>
              </a:pPr>
              <a:t>‹Nº›</a:t>
            </a:fld>
            <a:endParaRPr lang="es-CO" altLang="es-CO"/>
          </a:p>
        </p:txBody>
      </p:sp>
    </p:spTree>
    <p:extLst>
      <p:ext uri="{BB962C8B-B14F-4D97-AF65-F5344CB8AC3E}">
        <p14:creationId xmlns:p14="http://schemas.microsoft.com/office/powerpoint/2010/main" val="24916940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a:t>Haga clic para modificar el estilo de título del patrón</a:t>
            </a:r>
            <a:endParaRPr lang="es-CO"/>
          </a:p>
        </p:txBody>
      </p:sp>
      <p:sp>
        <p:nvSpPr>
          <p:cNvPr id="3" name="Marcador de fecha 3">
            <a:extLst>
              <a:ext uri="{FF2B5EF4-FFF2-40B4-BE49-F238E27FC236}">
                <a16:creationId xmlns:a16="http://schemas.microsoft.com/office/drawing/2014/main" id="{08DFA784-95A1-46C9-8744-725DBA20FC12}"/>
              </a:ext>
            </a:extLst>
          </p:cNvPr>
          <p:cNvSpPr>
            <a:spLocks noGrp="1"/>
          </p:cNvSpPr>
          <p:nvPr>
            <p:ph type="dt" sz="half" idx="10"/>
          </p:nvPr>
        </p:nvSpPr>
        <p:spPr/>
        <p:txBody>
          <a:bodyPr/>
          <a:lstStyle>
            <a:lvl1pPr>
              <a:defRPr/>
            </a:lvl1pPr>
          </a:lstStyle>
          <a:p>
            <a:pPr>
              <a:defRPr/>
            </a:pPr>
            <a:fld id="{F3470A32-E7B8-4866-8EBF-C5F1C288F8AD}" type="datetimeFigureOut">
              <a:rPr lang="es-CO"/>
              <a:pPr>
                <a:defRPr/>
              </a:pPr>
              <a:t>1/08/2023</a:t>
            </a:fld>
            <a:endParaRPr lang="es-CO"/>
          </a:p>
        </p:txBody>
      </p:sp>
      <p:sp>
        <p:nvSpPr>
          <p:cNvPr id="4" name="Marcador de pie de página 4">
            <a:extLst>
              <a:ext uri="{FF2B5EF4-FFF2-40B4-BE49-F238E27FC236}">
                <a16:creationId xmlns:a16="http://schemas.microsoft.com/office/drawing/2014/main" id="{6E08C990-D143-4276-B627-39EF713E3D3D}"/>
              </a:ext>
            </a:extLst>
          </p:cNvPr>
          <p:cNvSpPr>
            <a:spLocks noGrp="1"/>
          </p:cNvSpPr>
          <p:nvPr>
            <p:ph type="ftr" sz="quarter" idx="11"/>
          </p:nvPr>
        </p:nvSpPr>
        <p:spPr/>
        <p:txBody>
          <a:bodyPr/>
          <a:lstStyle>
            <a:lvl1pPr>
              <a:defRPr/>
            </a:lvl1pPr>
          </a:lstStyle>
          <a:p>
            <a:pPr>
              <a:defRPr/>
            </a:pPr>
            <a:endParaRPr lang="es-CO"/>
          </a:p>
        </p:txBody>
      </p:sp>
      <p:sp>
        <p:nvSpPr>
          <p:cNvPr id="5" name="Marcador de número de diapositiva 5">
            <a:extLst>
              <a:ext uri="{FF2B5EF4-FFF2-40B4-BE49-F238E27FC236}">
                <a16:creationId xmlns:a16="http://schemas.microsoft.com/office/drawing/2014/main" id="{ADD446C1-5D33-490D-AF3F-90140858C941}"/>
              </a:ext>
            </a:extLst>
          </p:cNvPr>
          <p:cNvSpPr>
            <a:spLocks noGrp="1"/>
          </p:cNvSpPr>
          <p:nvPr>
            <p:ph type="sldNum" sz="quarter" idx="12"/>
          </p:nvPr>
        </p:nvSpPr>
        <p:spPr/>
        <p:txBody>
          <a:bodyPr/>
          <a:lstStyle>
            <a:lvl1pPr>
              <a:defRPr/>
            </a:lvl1pPr>
          </a:lstStyle>
          <a:p>
            <a:pPr>
              <a:defRPr/>
            </a:pPr>
            <a:fld id="{8A3FF080-9D0D-4E01-A2C9-C9C9BC4F60AB}" type="slidenum">
              <a:rPr lang="es-CO" altLang="es-CO"/>
              <a:pPr>
                <a:defRPr/>
              </a:pPr>
              <a:t>‹Nº›</a:t>
            </a:fld>
            <a:endParaRPr lang="es-CO" altLang="es-CO"/>
          </a:p>
        </p:txBody>
      </p:sp>
    </p:spTree>
    <p:extLst>
      <p:ext uri="{BB962C8B-B14F-4D97-AF65-F5344CB8AC3E}">
        <p14:creationId xmlns:p14="http://schemas.microsoft.com/office/powerpoint/2010/main" val="6836204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3">
            <a:extLst>
              <a:ext uri="{FF2B5EF4-FFF2-40B4-BE49-F238E27FC236}">
                <a16:creationId xmlns:a16="http://schemas.microsoft.com/office/drawing/2014/main" id="{BCDC0CB3-2355-4C3F-8E6C-702A177B0173}"/>
              </a:ext>
            </a:extLst>
          </p:cNvPr>
          <p:cNvSpPr>
            <a:spLocks noGrp="1"/>
          </p:cNvSpPr>
          <p:nvPr>
            <p:ph type="dt" sz="half" idx="10"/>
          </p:nvPr>
        </p:nvSpPr>
        <p:spPr/>
        <p:txBody>
          <a:bodyPr/>
          <a:lstStyle>
            <a:lvl1pPr>
              <a:defRPr/>
            </a:lvl1pPr>
          </a:lstStyle>
          <a:p>
            <a:pPr>
              <a:defRPr/>
            </a:pPr>
            <a:fld id="{4EC9FD28-600A-4004-AE6E-9232FBE2F270}" type="datetimeFigureOut">
              <a:rPr lang="es-CO"/>
              <a:pPr>
                <a:defRPr/>
              </a:pPr>
              <a:t>1/08/2023</a:t>
            </a:fld>
            <a:endParaRPr lang="es-CO"/>
          </a:p>
        </p:txBody>
      </p:sp>
      <p:sp>
        <p:nvSpPr>
          <p:cNvPr id="3" name="Marcador de pie de página 4">
            <a:extLst>
              <a:ext uri="{FF2B5EF4-FFF2-40B4-BE49-F238E27FC236}">
                <a16:creationId xmlns:a16="http://schemas.microsoft.com/office/drawing/2014/main" id="{849BEE03-B72E-45C3-B3D3-C51F5C544EE9}"/>
              </a:ext>
            </a:extLst>
          </p:cNvPr>
          <p:cNvSpPr>
            <a:spLocks noGrp="1"/>
          </p:cNvSpPr>
          <p:nvPr>
            <p:ph type="ftr" sz="quarter" idx="11"/>
          </p:nvPr>
        </p:nvSpPr>
        <p:spPr/>
        <p:txBody>
          <a:bodyPr/>
          <a:lstStyle>
            <a:lvl1pPr>
              <a:defRPr/>
            </a:lvl1pPr>
          </a:lstStyle>
          <a:p>
            <a:pPr>
              <a:defRPr/>
            </a:pPr>
            <a:endParaRPr lang="es-CO"/>
          </a:p>
        </p:txBody>
      </p:sp>
      <p:sp>
        <p:nvSpPr>
          <p:cNvPr id="4" name="Marcador de número de diapositiva 5">
            <a:extLst>
              <a:ext uri="{FF2B5EF4-FFF2-40B4-BE49-F238E27FC236}">
                <a16:creationId xmlns:a16="http://schemas.microsoft.com/office/drawing/2014/main" id="{BDD7BC46-35FB-4521-B1A8-62AAAE2DEEAD}"/>
              </a:ext>
            </a:extLst>
          </p:cNvPr>
          <p:cNvSpPr>
            <a:spLocks noGrp="1"/>
          </p:cNvSpPr>
          <p:nvPr>
            <p:ph type="sldNum" sz="quarter" idx="12"/>
          </p:nvPr>
        </p:nvSpPr>
        <p:spPr/>
        <p:txBody>
          <a:bodyPr/>
          <a:lstStyle>
            <a:lvl1pPr>
              <a:defRPr/>
            </a:lvl1pPr>
          </a:lstStyle>
          <a:p>
            <a:pPr>
              <a:defRPr/>
            </a:pPr>
            <a:fld id="{F645BAC9-DBCA-4F8E-9C75-69F1D3821F4F}" type="slidenum">
              <a:rPr lang="es-CO" altLang="es-CO"/>
              <a:pPr>
                <a:defRPr/>
              </a:pPr>
              <a:t>‹Nº›</a:t>
            </a:fld>
            <a:endParaRPr lang="es-CO" altLang="es-CO"/>
          </a:p>
        </p:txBody>
      </p:sp>
    </p:spTree>
    <p:extLst>
      <p:ext uri="{BB962C8B-B14F-4D97-AF65-F5344CB8AC3E}">
        <p14:creationId xmlns:p14="http://schemas.microsoft.com/office/powerpoint/2010/main" val="1639941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3">
            <a:extLst>
              <a:ext uri="{FF2B5EF4-FFF2-40B4-BE49-F238E27FC236}">
                <a16:creationId xmlns:a16="http://schemas.microsoft.com/office/drawing/2014/main" id="{61A65220-6FD8-4A5E-A269-6A29AEDF6546}"/>
              </a:ext>
            </a:extLst>
          </p:cNvPr>
          <p:cNvSpPr>
            <a:spLocks noGrp="1"/>
          </p:cNvSpPr>
          <p:nvPr>
            <p:ph type="dt" sz="half" idx="10"/>
          </p:nvPr>
        </p:nvSpPr>
        <p:spPr/>
        <p:txBody>
          <a:bodyPr/>
          <a:lstStyle>
            <a:lvl1pPr>
              <a:defRPr/>
            </a:lvl1pPr>
          </a:lstStyle>
          <a:p>
            <a:pPr>
              <a:defRPr/>
            </a:pPr>
            <a:fld id="{D8A9774A-7970-402A-A32D-E3414AC2A776}" type="datetimeFigureOut">
              <a:rPr lang="es-CO"/>
              <a:pPr>
                <a:defRPr/>
              </a:pPr>
              <a:t>1/08/2023</a:t>
            </a:fld>
            <a:endParaRPr lang="es-CO"/>
          </a:p>
        </p:txBody>
      </p:sp>
      <p:sp>
        <p:nvSpPr>
          <p:cNvPr id="6" name="Marcador de pie de página 4">
            <a:extLst>
              <a:ext uri="{FF2B5EF4-FFF2-40B4-BE49-F238E27FC236}">
                <a16:creationId xmlns:a16="http://schemas.microsoft.com/office/drawing/2014/main" id="{BD7FA602-FAB1-43E5-827A-D64A59371120}"/>
              </a:ext>
            </a:extLst>
          </p:cNvPr>
          <p:cNvSpPr>
            <a:spLocks noGrp="1"/>
          </p:cNvSpPr>
          <p:nvPr>
            <p:ph type="ftr" sz="quarter" idx="11"/>
          </p:nvPr>
        </p:nvSpPr>
        <p:spPr/>
        <p:txBody>
          <a:bodyPr/>
          <a:lstStyle>
            <a:lvl1pPr>
              <a:defRPr/>
            </a:lvl1pPr>
          </a:lstStyle>
          <a:p>
            <a:pPr>
              <a:defRPr/>
            </a:pPr>
            <a:endParaRPr lang="es-CO"/>
          </a:p>
        </p:txBody>
      </p:sp>
      <p:sp>
        <p:nvSpPr>
          <p:cNvPr id="7" name="Marcador de número de diapositiva 5">
            <a:extLst>
              <a:ext uri="{FF2B5EF4-FFF2-40B4-BE49-F238E27FC236}">
                <a16:creationId xmlns:a16="http://schemas.microsoft.com/office/drawing/2014/main" id="{5AA8E349-710A-4BF2-B0C6-FDB8A5CD9AC7}"/>
              </a:ext>
            </a:extLst>
          </p:cNvPr>
          <p:cNvSpPr>
            <a:spLocks noGrp="1"/>
          </p:cNvSpPr>
          <p:nvPr>
            <p:ph type="sldNum" sz="quarter" idx="12"/>
          </p:nvPr>
        </p:nvSpPr>
        <p:spPr/>
        <p:txBody>
          <a:bodyPr/>
          <a:lstStyle>
            <a:lvl1pPr>
              <a:defRPr/>
            </a:lvl1pPr>
          </a:lstStyle>
          <a:p>
            <a:pPr>
              <a:defRPr/>
            </a:pPr>
            <a:fld id="{9DE3BE39-F62A-47B0-8534-3E05120FBCA5}" type="slidenum">
              <a:rPr lang="es-CO" altLang="es-CO"/>
              <a:pPr>
                <a:defRPr/>
              </a:pPr>
              <a:t>‹Nº›</a:t>
            </a:fld>
            <a:endParaRPr lang="es-CO" altLang="es-CO"/>
          </a:p>
        </p:txBody>
      </p:sp>
    </p:spTree>
    <p:extLst>
      <p:ext uri="{BB962C8B-B14F-4D97-AF65-F5344CB8AC3E}">
        <p14:creationId xmlns:p14="http://schemas.microsoft.com/office/powerpoint/2010/main" val="2704250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CO" noProof="0"/>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el estilo de texto del patrón</a:t>
            </a:r>
          </a:p>
        </p:txBody>
      </p:sp>
      <p:sp>
        <p:nvSpPr>
          <p:cNvPr id="5" name="Marcador de fecha 3">
            <a:extLst>
              <a:ext uri="{FF2B5EF4-FFF2-40B4-BE49-F238E27FC236}">
                <a16:creationId xmlns:a16="http://schemas.microsoft.com/office/drawing/2014/main" id="{58868CD3-89ED-484A-959C-48F3BFC5874F}"/>
              </a:ext>
            </a:extLst>
          </p:cNvPr>
          <p:cNvSpPr>
            <a:spLocks noGrp="1"/>
          </p:cNvSpPr>
          <p:nvPr>
            <p:ph type="dt" sz="half" idx="10"/>
          </p:nvPr>
        </p:nvSpPr>
        <p:spPr/>
        <p:txBody>
          <a:bodyPr/>
          <a:lstStyle>
            <a:lvl1pPr>
              <a:defRPr/>
            </a:lvl1pPr>
          </a:lstStyle>
          <a:p>
            <a:pPr>
              <a:defRPr/>
            </a:pPr>
            <a:fld id="{401663DB-34C1-4EB9-B983-C9ABA2632526}" type="datetimeFigureOut">
              <a:rPr lang="es-CO"/>
              <a:pPr>
                <a:defRPr/>
              </a:pPr>
              <a:t>1/08/2023</a:t>
            </a:fld>
            <a:endParaRPr lang="es-CO"/>
          </a:p>
        </p:txBody>
      </p:sp>
      <p:sp>
        <p:nvSpPr>
          <p:cNvPr id="6" name="Marcador de pie de página 4">
            <a:extLst>
              <a:ext uri="{FF2B5EF4-FFF2-40B4-BE49-F238E27FC236}">
                <a16:creationId xmlns:a16="http://schemas.microsoft.com/office/drawing/2014/main" id="{D8D24475-5286-4CB0-9884-C373BC7A54B3}"/>
              </a:ext>
            </a:extLst>
          </p:cNvPr>
          <p:cNvSpPr>
            <a:spLocks noGrp="1"/>
          </p:cNvSpPr>
          <p:nvPr>
            <p:ph type="ftr" sz="quarter" idx="11"/>
          </p:nvPr>
        </p:nvSpPr>
        <p:spPr/>
        <p:txBody>
          <a:bodyPr/>
          <a:lstStyle>
            <a:lvl1pPr>
              <a:defRPr/>
            </a:lvl1pPr>
          </a:lstStyle>
          <a:p>
            <a:pPr>
              <a:defRPr/>
            </a:pPr>
            <a:endParaRPr lang="es-CO"/>
          </a:p>
        </p:txBody>
      </p:sp>
      <p:sp>
        <p:nvSpPr>
          <p:cNvPr id="7" name="Marcador de número de diapositiva 5">
            <a:extLst>
              <a:ext uri="{FF2B5EF4-FFF2-40B4-BE49-F238E27FC236}">
                <a16:creationId xmlns:a16="http://schemas.microsoft.com/office/drawing/2014/main" id="{D510846E-DED0-446C-BDD0-6DF0FFAC0F03}"/>
              </a:ext>
            </a:extLst>
          </p:cNvPr>
          <p:cNvSpPr>
            <a:spLocks noGrp="1"/>
          </p:cNvSpPr>
          <p:nvPr>
            <p:ph type="sldNum" sz="quarter" idx="12"/>
          </p:nvPr>
        </p:nvSpPr>
        <p:spPr/>
        <p:txBody>
          <a:bodyPr/>
          <a:lstStyle>
            <a:lvl1pPr>
              <a:defRPr/>
            </a:lvl1pPr>
          </a:lstStyle>
          <a:p>
            <a:pPr>
              <a:defRPr/>
            </a:pPr>
            <a:fld id="{9B3DAD42-4713-4933-A9E0-211A8646491A}" type="slidenum">
              <a:rPr lang="es-CO" altLang="es-CO"/>
              <a:pPr>
                <a:defRPr/>
              </a:pPr>
              <a:t>‹Nº›</a:t>
            </a:fld>
            <a:endParaRPr lang="es-CO" altLang="es-CO"/>
          </a:p>
        </p:txBody>
      </p:sp>
    </p:spTree>
    <p:extLst>
      <p:ext uri="{BB962C8B-B14F-4D97-AF65-F5344CB8AC3E}">
        <p14:creationId xmlns:p14="http://schemas.microsoft.com/office/powerpoint/2010/main" val="19738540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Marcador de título 1">
            <a:extLst>
              <a:ext uri="{FF2B5EF4-FFF2-40B4-BE49-F238E27FC236}">
                <a16:creationId xmlns:a16="http://schemas.microsoft.com/office/drawing/2014/main" id="{601560A7-ADCE-498C-8F6E-5C2DA4767EA6}"/>
              </a:ext>
            </a:extLst>
          </p:cNvPr>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s-ES" altLang="es-CO"/>
              <a:t>Haga clic para modificar el estilo de título del patrón</a:t>
            </a:r>
            <a:endParaRPr lang="es-CO" altLang="es-CO"/>
          </a:p>
        </p:txBody>
      </p:sp>
      <p:sp>
        <p:nvSpPr>
          <p:cNvPr id="1027" name="Marcador de texto 2">
            <a:extLst>
              <a:ext uri="{FF2B5EF4-FFF2-40B4-BE49-F238E27FC236}">
                <a16:creationId xmlns:a16="http://schemas.microsoft.com/office/drawing/2014/main" id="{236BC388-FD50-467E-973F-BC2D3C147602}"/>
              </a:ext>
            </a:extLst>
          </p:cNvPr>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s-ES" altLang="es-CO"/>
              <a:t>Haga clic para modificar el estilo de texto del patrón</a:t>
            </a:r>
          </a:p>
          <a:p>
            <a:pPr lvl="1"/>
            <a:r>
              <a:rPr lang="es-ES" altLang="es-CO"/>
              <a:t>Segundo nivel</a:t>
            </a:r>
          </a:p>
          <a:p>
            <a:pPr lvl="2"/>
            <a:r>
              <a:rPr lang="es-ES" altLang="es-CO"/>
              <a:t>Tercer nivel</a:t>
            </a:r>
          </a:p>
          <a:p>
            <a:pPr lvl="3"/>
            <a:r>
              <a:rPr lang="es-ES" altLang="es-CO"/>
              <a:t>Cuarto nivel</a:t>
            </a:r>
          </a:p>
          <a:p>
            <a:pPr lvl="4"/>
            <a:r>
              <a:rPr lang="es-ES" altLang="es-CO"/>
              <a:t>Quinto nivel</a:t>
            </a:r>
            <a:endParaRPr lang="es-CO" altLang="es-CO"/>
          </a:p>
        </p:txBody>
      </p:sp>
      <p:sp>
        <p:nvSpPr>
          <p:cNvPr id="4" name="Marcador de fecha 3">
            <a:extLst>
              <a:ext uri="{FF2B5EF4-FFF2-40B4-BE49-F238E27FC236}">
                <a16:creationId xmlns:a16="http://schemas.microsoft.com/office/drawing/2014/main" id="{727E1089-BAB9-4009-879F-5285CF1315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defRPr>
            </a:lvl1pPr>
          </a:lstStyle>
          <a:p>
            <a:pPr>
              <a:defRPr/>
            </a:pPr>
            <a:fld id="{FEB3199B-4105-462D-A2CA-33638327B8DE}" type="datetimeFigureOut">
              <a:rPr lang="es-CO"/>
              <a:pPr>
                <a:defRPr/>
              </a:pPr>
              <a:t>1/08/2023</a:t>
            </a:fld>
            <a:endParaRPr lang="es-CO"/>
          </a:p>
        </p:txBody>
      </p:sp>
      <p:sp>
        <p:nvSpPr>
          <p:cNvPr id="5" name="Marcador de pie de página 4">
            <a:extLst>
              <a:ext uri="{FF2B5EF4-FFF2-40B4-BE49-F238E27FC236}">
                <a16:creationId xmlns:a16="http://schemas.microsoft.com/office/drawing/2014/main" id="{D7B06AF9-B12B-4B3F-ABE1-37C1D127B3D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defRPr>
            </a:lvl1pPr>
          </a:lstStyle>
          <a:p>
            <a:pPr>
              <a:defRPr/>
            </a:pPr>
            <a:endParaRPr lang="es-CO"/>
          </a:p>
        </p:txBody>
      </p:sp>
      <p:sp>
        <p:nvSpPr>
          <p:cNvPr id="6" name="Marcador de número de diapositiva 5">
            <a:extLst>
              <a:ext uri="{FF2B5EF4-FFF2-40B4-BE49-F238E27FC236}">
                <a16:creationId xmlns:a16="http://schemas.microsoft.com/office/drawing/2014/main" id="{889205D1-6B0F-4E78-8EB3-2A9B13902DC3}"/>
              </a:ext>
            </a:extLst>
          </p:cNvPr>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smtClean="0">
                <a:solidFill>
                  <a:srgbClr val="898989"/>
                </a:solidFill>
              </a:defRPr>
            </a:lvl1pPr>
          </a:lstStyle>
          <a:p>
            <a:pPr>
              <a:defRPr/>
            </a:pPr>
            <a:fld id="{6C086812-A3A0-49D9-A7EA-A04EFD835204}" type="slidenum">
              <a:rPr lang="es-CO" altLang="es-CO"/>
              <a:pPr>
                <a:defRPr/>
              </a:pPr>
              <a:t>‹Nº›</a:t>
            </a:fld>
            <a:endParaRPr lang="es-CO" altLang="es-CO"/>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13.png"/><Relationship Id="rId1" Type="http://schemas.openxmlformats.org/officeDocument/2006/relationships/slideLayout" Target="../slideLayouts/slideLayout7.xml"/><Relationship Id="rId5" Type="http://schemas.microsoft.com/office/2007/relationships/hdphoto" Target="../media/hdphoto3.wdp"/><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microsoft.com/office/2007/relationships/hdphoto" Target="../media/hdphoto4.wdp"/></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microsoft.com/office/2007/relationships/hdphoto" Target="../media/hdphoto5.wdp"/></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7" Type="http://schemas.microsoft.com/office/2007/relationships/hdphoto" Target="../media/hdphoto7.wdp"/><Relationship Id="rId2" Type="http://schemas.openxmlformats.org/officeDocument/2006/relationships/image" Target="../media/image19.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21.png"/><Relationship Id="rId4" Type="http://schemas.microsoft.com/office/2007/relationships/hdphoto" Target="../media/hdphoto6.wdp"/></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7.xml"/><Relationship Id="rId4" Type="http://schemas.microsoft.com/office/2007/relationships/hdphoto" Target="../media/hdphoto8.wdp"/></Relationships>
</file>

<file path=ppt/slides/_rels/slide2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6.sv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381056" y="2173780"/>
            <a:ext cx="11429887"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ES_tradnl" altLang="es-CO" sz="4000" b="1" dirty="0">
                <a:solidFill>
                  <a:srgbClr val="3366CA"/>
                </a:solidFill>
              </a:rPr>
              <a:t>Ciclo 1</a:t>
            </a:r>
          </a:p>
          <a:p>
            <a:pPr lvl="0" algn="ctr">
              <a:lnSpc>
                <a:spcPct val="100000"/>
              </a:lnSpc>
              <a:spcBef>
                <a:spcPts val="0"/>
              </a:spcBef>
              <a:spcAft>
                <a:spcPts val="0"/>
              </a:spcAft>
              <a:buClr>
                <a:srgbClr val="3366CA"/>
              </a:buClr>
              <a:buSzPts val="4000"/>
              <a:buNone/>
            </a:pPr>
            <a:r>
              <a:rPr lang="en-US" sz="4000" b="1" dirty="0" err="1">
                <a:solidFill>
                  <a:srgbClr val="3366CA"/>
                </a:solidFill>
                <a:latin typeface="Calibri"/>
                <a:ea typeface="Calibri"/>
                <a:cs typeface="Calibri"/>
                <a:sym typeface="Calibri"/>
              </a:rPr>
              <a:t>Fundamentos</a:t>
            </a:r>
            <a:r>
              <a:rPr lang="en-US" sz="4000" b="1" dirty="0">
                <a:solidFill>
                  <a:srgbClr val="3366CA"/>
                </a:solidFill>
                <a:latin typeface="Calibri"/>
                <a:ea typeface="Calibri"/>
                <a:cs typeface="Calibri"/>
                <a:sym typeface="Calibri"/>
              </a:rPr>
              <a:t> de </a:t>
            </a:r>
            <a:r>
              <a:rPr lang="en-US" sz="4000" b="1" dirty="0" err="1">
                <a:solidFill>
                  <a:srgbClr val="3366CA"/>
                </a:solidFill>
                <a:latin typeface="Calibri"/>
                <a:ea typeface="Calibri"/>
                <a:cs typeface="Calibri"/>
                <a:sym typeface="Calibri"/>
              </a:rPr>
              <a:t>programación</a:t>
            </a:r>
            <a:r>
              <a:rPr lang="en-US" sz="4000" b="1" dirty="0">
                <a:solidFill>
                  <a:srgbClr val="3366CA"/>
                </a:solidFill>
                <a:latin typeface="Calibri"/>
                <a:ea typeface="Calibri"/>
                <a:cs typeface="Calibri"/>
                <a:sym typeface="Calibri"/>
              </a:rPr>
              <a:t> con Python</a:t>
            </a:r>
          </a:p>
          <a:p>
            <a:pPr algn="ctr">
              <a:lnSpc>
                <a:spcPct val="100000"/>
              </a:lnSpc>
              <a:spcBef>
                <a:spcPct val="0"/>
              </a:spcBef>
              <a:buFontTx/>
              <a:buNone/>
            </a:pPr>
            <a:r>
              <a:rPr lang="es-ES_tradnl" altLang="es-CO" sz="4000" b="1" dirty="0">
                <a:solidFill>
                  <a:srgbClr val="3366CA"/>
                </a:solidFill>
              </a:rPr>
              <a:t>Sesión 2: Principios de pensamiento computacional</a:t>
            </a:r>
          </a:p>
        </p:txBody>
      </p:sp>
    </p:spTree>
    <p:extLst>
      <p:ext uri="{BB962C8B-B14F-4D97-AF65-F5344CB8AC3E}">
        <p14:creationId xmlns:p14="http://schemas.microsoft.com/office/powerpoint/2010/main" val="30034230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4. Modelos</a:t>
            </a:r>
          </a:p>
        </p:txBody>
      </p:sp>
      <mc:AlternateContent xmlns:mc="http://schemas.openxmlformats.org/markup-compatibility/2006" xmlns:a14="http://schemas.microsoft.com/office/drawing/2010/main">
        <mc:Choice Requires="a14">
          <p:sp>
            <p:nvSpPr>
              <p:cNvPr id="5" name="CuadroTexto 6">
                <a:extLst>
                  <a:ext uri="{FF2B5EF4-FFF2-40B4-BE49-F238E27FC236}">
                    <a16:creationId xmlns:a16="http://schemas.microsoft.com/office/drawing/2014/main" id="{43BDB393-4FDC-CC41-B0C8-B2CF079287F1}"/>
                  </a:ext>
                </a:extLst>
              </p:cNvPr>
              <p:cNvSpPr txBox="1"/>
              <p:nvPr/>
            </p:nvSpPr>
            <p:spPr>
              <a:xfrm>
                <a:off x="1716828" y="2459504"/>
                <a:ext cx="8557179" cy="2802562"/>
              </a:xfrm>
              <a:prstGeom prst="rect">
                <a:avLst/>
              </a:prstGeom>
              <a:noFill/>
            </p:spPr>
            <p:txBody>
              <a:bodyPr wrap="square" rtlCol="0">
                <a:spAutoFit/>
              </a:bodyPr>
              <a:lstStyle/>
              <a:p>
                <a:pPr marL="342900" indent="-342900" algn="just">
                  <a:buFont typeface="Arial" panose="020B0604020202020204" pitchFamily="34" charset="0"/>
                  <a:buChar char="•"/>
                </a:pPr>
                <a:r>
                  <a:rPr lang="es-ES_tradnl" sz="2400" b="1" dirty="0">
                    <a:latin typeface="Arial Narrow" panose="020B0604020202020204" pitchFamily="34" charset="0"/>
                    <a:cs typeface="Arial Narrow" panose="020B0604020202020204" pitchFamily="34" charset="0"/>
                  </a:rPr>
                  <a:t>Modelo declarativo:</a:t>
                </a:r>
                <a:r>
                  <a:rPr lang="es-ES_tradnl" sz="2400" dirty="0">
                    <a:latin typeface="Arial Narrow" panose="020B0604020202020204" pitchFamily="34" charset="0"/>
                    <a:cs typeface="Arial Narrow" panose="020B0604020202020204" pitchFamily="34" charset="0"/>
                  </a:rPr>
                  <a:t>  todo cuerpo atrae a los demás con una fuerza que, para dos cuerpos cualesquiera, es directamente profesional al producto de sus masas e inversamente proporcional al cuadrado de la distancia que los separa. </a:t>
                </a:r>
              </a:p>
              <a:p>
                <a:pPr marL="342900" indent="-342900" algn="just">
                  <a:buFont typeface="Arial" panose="020B0604020202020204" pitchFamily="34" charset="0"/>
                  <a:buChar char="•"/>
                </a:pPr>
                <a:endParaRPr lang="es-ES_tradnl" sz="2400" dirty="0">
                  <a:latin typeface="Arial Narrow" panose="020B0604020202020204" pitchFamily="34" charset="0"/>
                  <a:cs typeface="Arial Narrow" panose="020B0604020202020204" pitchFamily="34" charset="0"/>
                </a:endParaRPr>
              </a:p>
              <a:p>
                <a:pPr marL="342900" indent="-342900" algn="just">
                  <a:buFont typeface="Arial" panose="020B0604020202020204" pitchFamily="34" charset="0"/>
                  <a:buChar char="•"/>
                </a:pPr>
                <a:r>
                  <a:rPr lang="es-ES_tradnl" sz="2400" b="1" dirty="0">
                    <a:latin typeface="Arial Narrow" panose="020B0604020202020204" pitchFamily="34" charset="0"/>
                    <a:cs typeface="Arial Narrow" panose="020B0604020202020204" pitchFamily="34" charset="0"/>
                  </a:rPr>
                  <a:t>Modelo matemático:</a:t>
                </a:r>
                <a:r>
                  <a:rPr lang="es-ES_tradnl" sz="2400" dirty="0">
                    <a:latin typeface="Arial Narrow" panose="020B0604020202020204" pitchFamily="34" charset="0"/>
                    <a:cs typeface="Arial Narrow" panose="020B0604020202020204" pitchFamily="34" charset="0"/>
                  </a:rPr>
                  <a:t> </a:t>
                </a:r>
                <a14:m>
                  <m:oMath xmlns:m="http://schemas.openxmlformats.org/officeDocument/2006/math">
                    <m:r>
                      <a:rPr lang="es-ES" sz="2400" b="0" i="0" smtClean="0">
                        <a:latin typeface="Cambria Math" panose="02040503050406030204" pitchFamily="18" charset="0"/>
                        <a:cs typeface="Arial Narrow" panose="020B0604020202020204" pitchFamily="34" charset="0"/>
                      </a:rPr>
                      <m:t>   </m:t>
                    </m:r>
                    <m:r>
                      <a:rPr lang="es-ES_tradnl" sz="2400" i="1">
                        <a:latin typeface="Cambria Math" panose="02040503050406030204" pitchFamily="18" charset="0"/>
                        <a:cs typeface="Arial Narrow" panose="020B0604020202020204" pitchFamily="34" charset="0"/>
                      </a:rPr>
                      <m:t>𝐹</m:t>
                    </m:r>
                    <m:r>
                      <a:rPr lang="es-ES_tradnl" sz="2400" i="1">
                        <a:latin typeface="Cambria Math" panose="02040503050406030204" pitchFamily="18" charset="0"/>
                        <a:cs typeface="Arial Narrow" panose="020B0604020202020204" pitchFamily="34" charset="0"/>
                      </a:rPr>
                      <m:t>=</m:t>
                    </m:r>
                    <m:r>
                      <a:rPr lang="es-ES_tradnl" sz="2400" i="1">
                        <a:latin typeface="Cambria Math" panose="02040503050406030204" pitchFamily="18" charset="0"/>
                        <a:cs typeface="Arial Narrow" panose="020B0604020202020204" pitchFamily="34" charset="0"/>
                      </a:rPr>
                      <m:t>𝐺</m:t>
                    </m:r>
                    <m:f>
                      <m:fPr>
                        <m:ctrlPr>
                          <a:rPr lang="es-ES_tradnl" sz="2400" i="1">
                            <a:latin typeface="Cambria Math" panose="02040503050406030204" pitchFamily="18" charset="0"/>
                            <a:cs typeface="Arial Narrow" panose="020B0604020202020204" pitchFamily="34" charset="0"/>
                          </a:rPr>
                        </m:ctrlPr>
                      </m:fPr>
                      <m:num>
                        <m:sSub>
                          <m:sSubPr>
                            <m:ctrlPr>
                              <a:rPr lang="es-ES_tradnl" sz="2400" i="1">
                                <a:latin typeface="Cambria Math" panose="02040503050406030204" pitchFamily="18" charset="0"/>
                                <a:cs typeface="Arial Narrow" panose="020B0604020202020204" pitchFamily="34" charset="0"/>
                              </a:rPr>
                            </m:ctrlPr>
                          </m:sSubPr>
                          <m:e>
                            <m:r>
                              <a:rPr lang="es-ES_tradnl" sz="2400" i="1">
                                <a:latin typeface="Cambria Math" panose="02040503050406030204" pitchFamily="18" charset="0"/>
                                <a:cs typeface="Arial Narrow" panose="020B0604020202020204" pitchFamily="34" charset="0"/>
                              </a:rPr>
                              <m:t>𝑚</m:t>
                            </m:r>
                          </m:e>
                          <m:sub>
                            <m:r>
                              <a:rPr lang="es-ES_tradnl" sz="2400" i="1">
                                <a:latin typeface="Cambria Math" panose="02040503050406030204" pitchFamily="18" charset="0"/>
                                <a:cs typeface="Arial Narrow" panose="020B0604020202020204" pitchFamily="34" charset="0"/>
                              </a:rPr>
                              <m:t>1</m:t>
                            </m:r>
                          </m:sub>
                        </m:sSub>
                        <m:sSub>
                          <m:sSubPr>
                            <m:ctrlPr>
                              <a:rPr lang="es-ES_tradnl" sz="2400" i="1">
                                <a:latin typeface="Cambria Math" panose="02040503050406030204" pitchFamily="18" charset="0"/>
                                <a:cs typeface="Arial Narrow" panose="020B0604020202020204" pitchFamily="34" charset="0"/>
                              </a:rPr>
                            </m:ctrlPr>
                          </m:sSubPr>
                          <m:e>
                            <m:r>
                              <a:rPr lang="es-ES_tradnl" sz="2400" i="1">
                                <a:latin typeface="Cambria Math" panose="02040503050406030204" pitchFamily="18" charset="0"/>
                                <a:cs typeface="Arial Narrow" panose="020B0604020202020204" pitchFamily="34" charset="0"/>
                              </a:rPr>
                              <m:t>𝑚</m:t>
                            </m:r>
                          </m:e>
                          <m:sub>
                            <m:r>
                              <a:rPr lang="es-ES_tradnl" sz="2400" i="1">
                                <a:latin typeface="Cambria Math" panose="02040503050406030204" pitchFamily="18" charset="0"/>
                                <a:cs typeface="Arial Narrow" panose="020B0604020202020204" pitchFamily="34" charset="0"/>
                              </a:rPr>
                              <m:t>2</m:t>
                            </m:r>
                          </m:sub>
                        </m:sSub>
                      </m:num>
                      <m:den>
                        <m:sSup>
                          <m:sSupPr>
                            <m:ctrlPr>
                              <a:rPr lang="es-ES_tradnl" sz="2400" i="1">
                                <a:latin typeface="Cambria Math" panose="02040503050406030204" pitchFamily="18" charset="0"/>
                                <a:cs typeface="Arial Narrow" panose="020B0604020202020204" pitchFamily="34" charset="0"/>
                              </a:rPr>
                            </m:ctrlPr>
                          </m:sSupPr>
                          <m:e>
                            <m:r>
                              <a:rPr lang="es-ES_tradnl" sz="2400" i="1">
                                <a:latin typeface="Cambria Math" panose="02040503050406030204" pitchFamily="18" charset="0"/>
                                <a:cs typeface="Arial Narrow" panose="020B0604020202020204" pitchFamily="34" charset="0"/>
                              </a:rPr>
                              <m:t>𝑑</m:t>
                            </m:r>
                          </m:e>
                          <m:sup>
                            <m:r>
                              <a:rPr lang="es-ES_tradnl" sz="2400" i="1">
                                <a:latin typeface="Cambria Math" panose="02040503050406030204" pitchFamily="18" charset="0"/>
                                <a:cs typeface="Arial Narrow" panose="020B0604020202020204" pitchFamily="34" charset="0"/>
                              </a:rPr>
                              <m:t>2</m:t>
                            </m:r>
                          </m:sup>
                        </m:sSup>
                      </m:den>
                    </m:f>
                  </m:oMath>
                </a14:m>
                <a:endParaRPr lang="es-ES_tradnl" sz="2400" dirty="0">
                  <a:latin typeface="Arial Narrow" panose="020B0604020202020204" pitchFamily="34" charset="0"/>
                  <a:cs typeface="Arial Narrow" panose="020B0604020202020204" pitchFamily="34" charset="0"/>
                </a:endParaRPr>
              </a:p>
              <a:p>
                <a:pPr algn="just"/>
                <a:endParaRPr lang="es-ES_tradnl" sz="2400" b="1" i="1" dirty="0">
                  <a:latin typeface="Arial Narrow" panose="020B0604020202020204" pitchFamily="34" charset="0"/>
                  <a:cs typeface="Arial Narrow" panose="020B0604020202020204" pitchFamily="34" charset="0"/>
                </a:endParaRPr>
              </a:p>
            </p:txBody>
          </p:sp>
        </mc:Choice>
        <mc:Fallback xmlns="">
          <p:sp>
            <p:nvSpPr>
              <p:cNvPr id="5" name="CuadroTexto 6">
                <a:extLst>
                  <a:ext uri="{FF2B5EF4-FFF2-40B4-BE49-F238E27FC236}">
                    <a16:creationId xmlns:a16="http://schemas.microsoft.com/office/drawing/2014/main" id="{43BDB393-4FDC-CC41-B0C8-B2CF079287F1}"/>
                  </a:ext>
                </a:extLst>
              </p:cNvPr>
              <p:cNvSpPr txBox="1">
                <a:spLocks noRot="1" noChangeAspect="1" noMove="1" noResize="1" noEditPoints="1" noAdjustHandles="1" noChangeArrowheads="1" noChangeShapeType="1" noTextEdit="1"/>
              </p:cNvSpPr>
              <p:nvPr/>
            </p:nvSpPr>
            <p:spPr>
              <a:xfrm>
                <a:off x="1716828" y="2459504"/>
                <a:ext cx="8557179" cy="2802562"/>
              </a:xfrm>
              <a:prstGeom prst="rect">
                <a:avLst/>
              </a:prstGeom>
              <a:blipFill>
                <a:blip r:embed="rId3"/>
                <a:stretch>
                  <a:fillRect l="-1040" t="-2262" r="-1189"/>
                </a:stretch>
              </a:blipFill>
            </p:spPr>
            <p:txBody>
              <a:bodyPr/>
              <a:lstStyle/>
              <a:p>
                <a:r>
                  <a:rPr lang="en-CO">
                    <a:noFill/>
                  </a:rPr>
                  <a:t> </a:t>
                </a:r>
              </a:p>
            </p:txBody>
          </p:sp>
        </mc:Fallback>
      </mc:AlternateContent>
    </p:spTree>
    <p:extLst>
      <p:ext uri="{BB962C8B-B14F-4D97-AF65-F5344CB8AC3E}">
        <p14:creationId xmlns:p14="http://schemas.microsoft.com/office/powerpoint/2010/main" val="37947576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5. Reconocimiento de Patrones</a:t>
            </a:r>
          </a:p>
        </p:txBody>
      </p:sp>
      <p:sp>
        <p:nvSpPr>
          <p:cNvPr id="7" name="CuadroTexto 6">
            <a:extLst>
              <a:ext uri="{FF2B5EF4-FFF2-40B4-BE49-F238E27FC236}">
                <a16:creationId xmlns:a16="http://schemas.microsoft.com/office/drawing/2014/main" id="{80E4194A-33D9-7543-B515-EC365B9D40A1}"/>
              </a:ext>
            </a:extLst>
          </p:cNvPr>
          <p:cNvSpPr txBox="1"/>
          <p:nvPr/>
        </p:nvSpPr>
        <p:spPr>
          <a:xfrm>
            <a:off x="1271221" y="2159858"/>
            <a:ext cx="9649558" cy="3539430"/>
          </a:xfrm>
          <a:prstGeom prst="rect">
            <a:avLst/>
          </a:prstGeom>
          <a:noFill/>
        </p:spPr>
        <p:txBody>
          <a:bodyPr wrap="square" rtlCol="0">
            <a:spAutoFit/>
          </a:bodyPr>
          <a:lstStyle/>
          <a:p>
            <a:pPr marL="457200" indent="-457200" algn="just">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El área de reconocimiento de patrones concentra algoritmos, metodologías, teorías y sistemas que permiten diferenciar, asociar y clasificar datos de forma automatizada.</a:t>
            </a:r>
          </a:p>
          <a:p>
            <a:pPr algn="just"/>
            <a:endParaRPr lang="es-ES_tradnl" sz="2800" dirty="0">
              <a:latin typeface="Arial Narrow" panose="020B0604020202020204" pitchFamily="34" charset="0"/>
              <a:cs typeface="Arial Narrow" panose="020B0604020202020204" pitchFamily="34" charset="0"/>
            </a:endParaRPr>
          </a:p>
          <a:p>
            <a:pPr marL="457200" indent="-457200" algn="just">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En la vida diaria ya convivimos con tecnología que reconoce nuestra voz, nuestra cara o nuestra huella digital. Además, también se aplica el reconocimiento de patrones cuando buscamos en la red imágenes e información.</a:t>
            </a:r>
          </a:p>
        </p:txBody>
      </p:sp>
    </p:spTree>
    <p:extLst>
      <p:ext uri="{BB962C8B-B14F-4D97-AF65-F5344CB8AC3E}">
        <p14:creationId xmlns:p14="http://schemas.microsoft.com/office/powerpoint/2010/main" val="5442411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ES_tradnl" altLang="es-CO" sz="4000" b="1" dirty="0">
                <a:solidFill>
                  <a:srgbClr val="3366CA"/>
                </a:solidFill>
              </a:rPr>
              <a:t>Ejercicio 1.</a:t>
            </a:r>
          </a:p>
        </p:txBody>
      </p:sp>
      <p:sp>
        <p:nvSpPr>
          <p:cNvPr id="6" name="CuadroTexto 5">
            <a:extLst>
              <a:ext uri="{FF2B5EF4-FFF2-40B4-BE49-F238E27FC236}">
                <a16:creationId xmlns:a16="http://schemas.microsoft.com/office/drawing/2014/main" id="{8AE7F0E9-D863-5547-BB41-EE4BCAA721ED}"/>
              </a:ext>
            </a:extLst>
          </p:cNvPr>
          <p:cNvSpPr txBox="1"/>
          <p:nvPr/>
        </p:nvSpPr>
        <p:spPr>
          <a:xfrm>
            <a:off x="1875634" y="2178924"/>
            <a:ext cx="5660656" cy="3970318"/>
          </a:xfrm>
          <a:prstGeom prst="rect">
            <a:avLst/>
          </a:prstGeom>
          <a:noFill/>
        </p:spPr>
        <p:txBody>
          <a:bodyPr wrap="square" rtlCol="0">
            <a:spAutoFit/>
          </a:bodyPr>
          <a:lstStyle/>
          <a:p>
            <a:pPr algn="just"/>
            <a:r>
              <a:rPr lang="es-ES_tradnl" sz="2800" dirty="0">
                <a:latin typeface="Arial Narrow" panose="020B0604020202020204" pitchFamily="34" charset="0"/>
                <a:cs typeface="Arial Narrow" panose="020B0604020202020204" pitchFamily="34" charset="0"/>
              </a:rPr>
              <a:t>Imagina que eres un desarrollador de software y tienes que crear un personaje de un videojuego de pelea. </a:t>
            </a:r>
          </a:p>
          <a:p>
            <a:pPr algn="just"/>
            <a:endParaRPr lang="es-ES_tradnl" sz="2800" dirty="0">
              <a:latin typeface="Arial Narrow" panose="020B0604020202020204" pitchFamily="34" charset="0"/>
              <a:cs typeface="Arial Narrow" panose="020B0604020202020204" pitchFamily="34" charset="0"/>
            </a:endParaRPr>
          </a:p>
          <a:p>
            <a:pPr marL="457200" indent="-457200" algn="just">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¿Qué propiedades y comportamientos de tu luchador serían relevantes?</a:t>
            </a:r>
          </a:p>
          <a:p>
            <a:pPr marL="457200" indent="-457200" algn="just">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Diseña un cubo mágico diferente de 3×3. Puedes construir uno de 4×4.</a:t>
            </a:r>
          </a:p>
          <a:p>
            <a:pPr algn="just"/>
            <a:endParaRPr lang="es-ES_tradnl" sz="2800" dirty="0">
              <a:latin typeface="Arial Narrow" panose="020B0604020202020204" pitchFamily="34" charset="0"/>
              <a:cs typeface="Arial Narrow" panose="020B0604020202020204" pitchFamily="34" charset="0"/>
            </a:endParaRPr>
          </a:p>
        </p:txBody>
      </p:sp>
      <p:pic>
        <p:nvPicPr>
          <p:cNvPr id="8" name="Imagen 7">
            <a:extLst>
              <a:ext uri="{FF2B5EF4-FFF2-40B4-BE49-F238E27FC236}">
                <a16:creationId xmlns:a16="http://schemas.microsoft.com/office/drawing/2014/main" id="{132D96F2-DD57-EA49-A7D9-091D5C994468}"/>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7200"/>
                    </a14:imgEffect>
                  </a14:imgLayer>
                </a14:imgProps>
              </a:ext>
            </a:extLst>
          </a:blip>
          <a:stretch>
            <a:fillRect/>
          </a:stretch>
        </p:blipFill>
        <p:spPr>
          <a:xfrm>
            <a:off x="7906116" y="2492735"/>
            <a:ext cx="2631268" cy="2911808"/>
          </a:xfrm>
          <a:prstGeom prst="rect">
            <a:avLst/>
          </a:prstGeom>
          <a:ln w="19050">
            <a:solidFill>
              <a:srgbClr val="3366CA"/>
            </a:solidFill>
          </a:ln>
        </p:spPr>
      </p:pic>
      <p:pic>
        <p:nvPicPr>
          <p:cNvPr id="9" name="Imagen 3">
            <a:extLst>
              <a:ext uri="{FF2B5EF4-FFF2-40B4-BE49-F238E27FC236}">
                <a16:creationId xmlns:a16="http://schemas.microsoft.com/office/drawing/2014/main" id="{9E4D0DEE-042F-1548-80D7-B66BB9A3174C}"/>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99011" y="2284260"/>
            <a:ext cx="1493248" cy="29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Graphic 9" descr="Clipboard outline">
            <a:extLst>
              <a:ext uri="{FF2B5EF4-FFF2-40B4-BE49-F238E27FC236}">
                <a16:creationId xmlns:a16="http://schemas.microsoft.com/office/drawing/2014/main" id="{9AF0AC29-F806-9D44-9B09-42C44DBDB013}"/>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3915841" y="967240"/>
            <a:ext cx="914400" cy="914400"/>
          </a:xfrm>
          <a:prstGeom prst="rect">
            <a:avLst/>
          </a:prstGeom>
        </p:spPr>
      </p:pic>
    </p:spTree>
    <p:extLst>
      <p:ext uri="{BB962C8B-B14F-4D97-AF65-F5344CB8AC3E}">
        <p14:creationId xmlns:p14="http://schemas.microsoft.com/office/powerpoint/2010/main" val="35973186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Ejercicio 2.</a:t>
            </a:r>
          </a:p>
        </p:txBody>
      </p:sp>
      <p:sp>
        <p:nvSpPr>
          <p:cNvPr id="7" name="CuadroTexto 6">
            <a:extLst>
              <a:ext uri="{FF2B5EF4-FFF2-40B4-BE49-F238E27FC236}">
                <a16:creationId xmlns:a16="http://schemas.microsoft.com/office/drawing/2014/main" id="{8669F323-4787-8541-85A4-87E6F83FB8B0}"/>
              </a:ext>
            </a:extLst>
          </p:cNvPr>
          <p:cNvSpPr txBox="1"/>
          <p:nvPr/>
        </p:nvSpPr>
        <p:spPr>
          <a:xfrm>
            <a:off x="2420169" y="2334920"/>
            <a:ext cx="7675389" cy="3108543"/>
          </a:xfrm>
          <a:prstGeom prst="rect">
            <a:avLst/>
          </a:prstGeom>
          <a:noFill/>
        </p:spPr>
        <p:txBody>
          <a:bodyPr wrap="square" rtlCol="0">
            <a:spAutoFit/>
          </a:bodyPr>
          <a:lstStyle/>
          <a:p>
            <a:pPr algn="just"/>
            <a:r>
              <a:rPr lang="es-ES_tradnl" sz="2800" dirty="0">
                <a:latin typeface="Arial Narrow" panose="020B0604020202020204" pitchFamily="34" charset="0"/>
                <a:cs typeface="Arial Narrow" panose="020B0604020202020204" pitchFamily="34" charset="0"/>
              </a:rPr>
              <a:t>Tenemos que pronosticar qué tan lejos puede viajar una pelota si se le aplica una fuerza determinada. Si la prueba es en el aire y en el agua: </a:t>
            </a:r>
          </a:p>
          <a:p>
            <a:pPr algn="just"/>
            <a:endParaRPr lang="es-ES_tradnl" sz="2800" dirty="0">
              <a:latin typeface="Arial Narrow" panose="020B0604020202020204" pitchFamily="34" charset="0"/>
              <a:cs typeface="Arial Narrow" panose="020B0604020202020204" pitchFamily="34" charset="0"/>
            </a:endParaRPr>
          </a:p>
          <a:p>
            <a:pPr marL="457200" indent="-457200" algn="just">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¿Qué elementos tenemos que considerar y porqué?</a:t>
            </a:r>
          </a:p>
          <a:p>
            <a:pPr marL="457200" indent="-457200" algn="just">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¿Qué pasa si la prueba es en el espacio?</a:t>
            </a:r>
          </a:p>
          <a:p>
            <a:pPr algn="just"/>
            <a:endParaRPr lang="es-ES_tradnl" sz="2800" dirty="0">
              <a:latin typeface="Arial Narrow" panose="020B0604020202020204" pitchFamily="34" charset="0"/>
              <a:cs typeface="Arial Narrow" panose="020B0604020202020204" pitchFamily="34" charset="0"/>
            </a:endParaRPr>
          </a:p>
        </p:txBody>
      </p:sp>
      <p:pic>
        <p:nvPicPr>
          <p:cNvPr id="8" name="Imagen 3">
            <a:extLst>
              <a:ext uri="{FF2B5EF4-FFF2-40B4-BE49-F238E27FC236}">
                <a16:creationId xmlns:a16="http://schemas.microsoft.com/office/drawing/2014/main" id="{A8653E81-4702-F341-8E5B-19F5FBF79C0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26922" y="2497710"/>
            <a:ext cx="1493248" cy="29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Graphic 8" descr="Clipboard outline">
            <a:extLst>
              <a:ext uri="{FF2B5EF4-FFF2-40B4-BE49-F238E27FC236}">
                <a16:creationId xmlns:a16="http://schemas.microsoft.com/office/drawing/2014/main" id="{9ED65A4E-2879-554F-BF58-4D8FDA216CB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3832714" y="1055455"/>
            <a:ext cx="914400" cy="914400"/>
          </a:xfrm>
          <a:prstGeom prst="rect">
            <a:avLst/>
          </a:prstGeom>
        </p:spPr>
      </p:pic>
    </p:spTree>
    <p:extLst>
      <p:ext uri="{BB962C8B-B14F-4D97-AF65-F5344CB8AC3E}">
        <p14:creationId xmlns:p14="http://schemas.microsoft.com/office/powerpoint/2010/main" val="31367131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ES_tradnl" altLang="es-CO" sz="4000" b="1" dirty="0">
                <a:solidFill>
                  <a:srgbClr val="3366CA"/>
                </a:solidFill>
              </a:rPr>
              <a:t>6. Pensamiento Algorítmico</a:t>
            </a:r>
          </a:p>
        </p:txBody>
      </p:sp>
      <p:sp>
        <p:nvSpPr>
          <p:cNvPr id="6" name="CuadroTexto 5">
            <a:extLst>
              <a:ext uri="{FF2B5EF4-FFF2-40B4-BE49-F238E27FC236}">
                <a16:creationId xmlns:a16="http://schemas.microsoft.com/office/drawing/2014/main" id="{45EA57A9-5ABB-264B-BCF3-E86E9084516B}"/>
              </a:ext>
            </a:extLst>
          </p:cNvPr>
          <p:cNvSpPr txBox="1"/>
          <p:nvPr/>
        </p:nvSpPr>
        <p:spPr>
          <a:xfrm>
            <a:off x="1530708" y="2470157"/>
            <a:ext cx="9130584" cy="2246769"/>
          </a:xfrm>
          <a:prstGeom prst="rect">
            <a:avLst/>
          </a:prstGeom>
          <a:noFill/>
        </p:spPr>
        <p:txBody>
          <a:bodyPr wrap="square" rtlCol="0">
            <a:spAutoFit/>
          </a:bodyPr>
          <a:lstStyle/>
          <a:p>
            <a:pPr algn="just"/>
            <a:r>
              <a:rPr lang="es-ES_tradnl" sz="2800" dirty="0">
                <a:latin typeface="Arial Narrow" panose="020B0604020202020204" pitchFamily="34" charset="0"/>
                <a:cs typeface="Arial Narrow" panose="020B0604020202020204" pitchFamily="34" charset="0"/>
              </a:rPr>
              <a:t>Un algoritmo es una serie de pasos ordenados que se siguen para resolver un problema. En la vida cotidiana se emplean algoritmos ampliamente, por ejemplo, en las recetas para preparar platillos. </a:t>
            </a:r>
          </a:p>
          <a:p>
            <a:pPr algn="just"/>
            <a:endParaRPr lang="es-ES_tradnl" sz="2800" dirty="0">
              <a:latin typeface="Arial Narrow" panose="020B0604020202020204" pitchFamily="34" charset="0"/>
              <a:cs typeface="Arial Narrow" panose="020B0604020202020204" pitchFamily="34" charset="0"/>
            </a:endParaRPr>
          </a:p>
          <a:p>
            <a:pPr algn="just"/>
            <a:r>
              <a:rPr lang="es-ES_tradnl" sz="2800" b="1" dirty="0">
                <a:latin typeface="Arial Narrow" panose="020B0604020202020204" pitchFamily="34" charset="0"/>
                <a:cs typeface="Arial Narrow" panose="020B0604020202020204" pitchFamily="34" charset="0"/>
              </a:rPr>
              <a:t>Ejemplo: </a:t>
            </a:r>
            <a:r>
              <a:rPr lang="es-ES_tradnl" sz="2800" dirty="0">
                <a:latin typeface="Arial Narrow" panose="020B0604020202020204" pitchFamily="34" charset="0"/>
                <a:cs typeface="Arial Narrow" panose="020B0604020202020204" pitchFamily="34" charset="0"/>
              </a:rPr>
              <a:t>Un algoritmo para preparar un pastel de queso.</a:t>
            </a:r>
          </a:p>
        </p:txBody>
      </p:sp>
    </p:spTree>
    <p:extLst>
      <p:ext uri="{BB962C8B-B14F-4D97-AF65-F5344CB8AC3E}">
        <p14:creationId xmlns:p14="http://schemas.microsoft.com/office/powerpoint/2010/main" val="4737723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ES_tradnl" altLang="es-CO" sz="4000" b="1" dirty="0">
                <a:solidFill>
                  <a:srgbClr val="3366CA"/>
                </a:solidFill>
              </a:rPr>
              <a:t>6. Pensamiento Algorítmico</a:t>
            </a:r>
          </a:p>
        </p:txBody>
      </p:sp>
      <p:sp>
        <p:nvSpPr>
          <p:cNvPr id="7" name="CuadroTexto 6">
            <a:extLst>
              <a:ext uri="{FF2B5EF4-FFF2-40B4-BE49-F238E27FC236}">
                <a16:creationId xmlns:a16="http://schemas.microsoft.com/office/drawing/2014/main" id="{BE933F48-BA6A-F646-8464-3A85E59C0229}"/>
              </a:ext>
            </a:extLst>
          </p:cNvPr>
          <p:cNvSpPr txBox="1"/>
          <p:nvPr/>
        </p:nvSpPr>
        <p:spPr>
          <a:xfrm>
            <a:off x="2026738" y="2575396"/>
            <a:ext cx="8770289" cy="3170099"/>
          </a:xfrm>
          <a:prstGeom prst="rect">
            <a:avLst/>
          </a:prstGeom>
          <a:noFill/>
        </p:spPr>
        <p:txBody>
          <a:bodyPr wrap="square" rtlCol="0">
            <a:spAutoFit/>
          </a:bodyPr>
          <a:lstStyle/>
          <a:p>
            <a:pPr algn="just"/>
            <a:r>
              <a:rPr lang="es-ES_tradnl" sz="2000" dirty="0">
                <a:latin typeface="Arial Narrow" panose="020B0604020202020204" pitchFamily="34" charset="0"/>
                <a:cs typeface="Arial Narrow" panose="020B0604020202020204" pitchFamily="34" charset="0"/>
              </a:rPr>
              <a:t>1.Mezclar en una licuadora 100gr de galletas María y 50gr de mantequilla hasta que quede una pasta de galletas parecida a la arena mojada.</a:t>
            </a:r>
          </a:p>
          <a:p>
            <a:pPr algn="just"/>
            <a:r>
              <a:rPr lang="es-ES_tradnl" sz="2000" dirty="0">
                <a:latin typeface="Arial Narrow" panose="020B0604020202020204" pitchFamily="34" charset="0"/>
                <a:cs typeface="Arial Narrow" panose="020B0604020202020204" pitchFamily="34" charset="0"/>
              </a:rPr>
              <a:t>2. Aplastar la pasta de galletas en un recipiente hondo hasta que quede una base compacta.</a:t>
            </a:r>
          </a:p>
          <a:p>
            <a:pPr algn="just"/>
            <a:r>
              <a:rPr lang="es-ES_tradnl" sz="2000" dirty="0">
                <a:latin typeface="Arial Narrow" panose="020B0604020202020204" pitchFamily="34" charset="0"/>
                <a:cs typeface="Arial Narrow" panose="020B0604020202020204" pitchFamily="34" charset="0"/>
              </a:rPr>
              <a:t>3. Colocar el recipiente hondo en un refrigerador por 15 minutos.</a:t>
            </a:r>
          </a:p>
          <a:p>
            <a:pPr algn="just"/>
            <a:r>
              <a:rPr lang="es-ES_tradnl" sz="2000" dirty="0">
                <a:latin typeface="Arial Narrow" panose="020B0604020202020204" pitchFamily="34" charset="0"/>
                <a:cs typeface="Arial Narrow" panose="020B0604020202020204" pitchFamily="34" charset="0"/>
              </a:rPr>
              <a:t>4. Añadir en una cazuela 500gr de queso crema, 500gr de nata, 100gr de azúcar y 15gr de gelatina en polvo.</a:t>
            </a:r>
          </a:p>
          <a:p>
            <a:pPr algn="just"/>
            <a:r>
              <a:rPr lang="es-ES_tradnl" sz="2000" dirty="0">
                <a:latin typeface="Arial Narrow" panose="020B0604020202020204" pitchFamily="34" charset="0"/>
                <a:cs typeface="Arial Narrow" panose="020B0604020202020204" pitchFamily="34" charset="0"/>
              </a:rPr>
              <a:t>5. Mezclar los ingredientes anteriores a fuego lento mientras haya grumos.</a:t>
            </a:r>
          </a:p>
          <a:p>
            <a:pPr algn="just"/>
            <a:r>
              <a:rPr lang="es-ES_tradnl" sz="2000" dirty="0">
                <a:latin typeface="Arial Narrow" panose="020B0604020202020204" pitchFamily="34" charset="0"/>
                <a:cs typeface="Arial Narrow" panose="020B0604020202020204" pitchFamily="34" charset="0"/>
              </a:rPr>
              <a:t>6. Añadir la mezcla sobre la base de galletas del recipiente hondo.</a:t>
            </a:r>
          </a:p>
          <a:p>
            <a:pPr algn="just"/>
            <a:r>
              <a:rPr lang="es-ES_tradnl" sz="2000" dirty="0">
                <a:latin typeface="Arial Narrow" panose="020B0604020202020204" pitchFamily="34" charset="0"/>
                <a:cs typeface="Arial Narrow" panose="020B0604020202020204" pitchFamily="34" charset="0"/>
              </a:rPr>
              <a:t>7. Colocar el recipiente hondo en el refrigerador por 4 horas.</a:t>
            </a:r>
          </a:p>
          <a:p>
            <a:pPr algn="just"/>
            <a:r>
              <a:rPr lang="es-ES_tradnl" sz="2000" dirty="0">
                <a:latin typeface="Arial Narrow" panose="020B0604020202020204" pitchFamily="34" charset="0"/>
                <a:cs typeface="Arial Narrow" panose="020B0604020202020204" pitchFamily="34" charset="0"/>
              </a:rPr>
              <a:t>8. Cubrir la superficie de la tarta con 300gr de mermelada de fresa.</a:t>
            </a:r>
          </a:p>
        </p:txBody>
      </p:sp>
      <p:pic>
        <p:nvPicPr>
          <p:cNvPr id="10" name="Graphic 9" descr="Cupcake with solid fill">
            <a:extLst>
              <a:ext uri="{FF2B5EF4-FFF2-40B4-BE49-F238E27FC236}">
                <a16:creationId xmlns:a16="http://schemas.microsoft.com/office/drawing/2014/main" id="{65EF3528-5FF3-4D4C-88B6-94CAEE8757B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rot="19647481">
            <a:off x="1069170" y="1936756"/>
            <a:ext cx="914400" cy="914400"/>
          </a:xfrm>
          <a:prstGeom prst="rect">
            <a:avLst/>
          </a:prstGeom>
        </p:spPr>
      </p:pic>
    </p:spTree>
    <p:extLst>
      <p:ext uri="{BB962C8B-B14F-4D97-AF65-F5344CB8AC3E}">
        <p14:creationId xmlns:p14="http://schemas.microsoft.com/office/powerpoint/2010/main" val="25209244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ES_tradnl" altLang="es-CO" sz="4000" b="1" dirty="0">
                <a:solidFill>
                  <a:srgbClr val="3366CA"/>
                </a:solidFill>
              </a:rPr>
              <a:t>6. Pensamiento Algorítmico</a:t>
            </a:r>
          </a:p>
        </p:txBody>
      </p:sp>
      <p:sp>
        <p:nvSpPr>
          <p:cNvPr id="6" name="CuadroTexto 5">
            <a:extLst>
              <a:ext uri="{FF2B5EF4-FFF2-40B4-BE49-F238E27FC236}">
                <a16:creationId xmlns:a16="http://schemas.microsoft.com/office/drawing/2014/main" id="{8C8CE0C9-5778-A04F-B818-BE1AC208B97B}"/>
              </a:ext>
            </a:extLst>
          </p:cNvPr>
          <p:cNvSpPr txBox="1"/>
          <p:nvPr/>
        </p:nvSpPr>
        <p:spPr>
          <a:xfrm>
            <a:off x="1896468" y="2424376"/>
            <a:ext cx="8399064" cy="2246769"/>
          </a:xfrm>
          <a:prstGeom prst="rect">
            <a:avLst/>
          </a:prstGeom>
          <a:noFill/>
        </p:spPr>
        <p:txBody>
          <a:bodyPr wrap="square" rtlCol="0">
            <a:spAutoFit/>
          </a:bodyPr>
          <a:lstStyle/>
          <a:p>
            <a:pPr algn="just"/>
            <a:r>
              <a:rPr lang="es-ES_tradnl" sz="2800" dirty="0">
                <a:latin typeface="Arial Narrow" panose="020B0604020202020204" pitchFamily="34" charset="0"/>
                <a:cs typeface="Arial Narrow" panose="020B0604020202020204" pitchFamily="34" charset="0"/>
              </a:rPr>
              <a:t>Al igual que en las recetas, un problema en particular, frecuentemente puede resolverse de varias maneras. Por esta razón, hay varios algoritmos que pueden solucionarlo con diferentes ventajas y desventajas, algunos tardan más tiempo en encontrar una solución u otros consumen más memoria.</a:t>
            </a:r>
          </a:p>
        </p:txBody>
      </p:sp>
    </p:spTree>
    <p:extLst>
      <p:ext uri="{BB962C8B-B14F-4D97-AF65-F5344CB8AC3E}">
        <p14:creationId xmlns:p14="http://schemas.microsoft.com/office/powerpoint/2010/main" val="5668892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ES_tradnl" altLang="es-CO" sz="4000" b="1" dirty="0">
                <a:solidFill>
                  <a:srgbClr val="3366CA"/>
                </a:solidFill>
              </a:rPr>
              <a:t>6. Pensamiento Algorítmico</a:t>
            </a:r>
          </a:p>
        </p:txBody>
      </p:sp>
      <p:sp>
        <p:nvSpPr>
          <p:cNvPr id="7" name="CuadroTexto 6">
            <a:extLst>
              <a:ext uri="{FF2B5EF4-FFF2-40B4-BE49-F238E27FC236}">
                <a16:creationId xmlns:a16="http://schemas.microsoft.com/office/drawing/2014/main" id="{7A6DB0F1-20E4-D248-A1D8-F1C5742F538F}"/>
              </a:ext>
            </a:extLst>
          </p:cNvPr>
          <p:cNvSpPr txBox="1"/>
          <p:nvPr/>
        </p:nvSpPr>
        <p:spPr>
          <a:xfrm>
            <a:off x="889468" y="2595348"/>
            <a:ext cx="3286286" cy="2246769"/>
          </a:xfrm>
          <a:prstGeom prst="rect">
            <a:avLst/>
          </a:prstGeom>
          <a:noFill/>
        </p:spPr>
        <p:txBody>
          <a:bodyPr wrap="square" rtlCol="0">
            <a:spAutoFit/>
          </a:bodyPr>
          <a:lstStyle/>
          <a:p>
            <a:pPr marL="457200" indent="-457200" algn="just">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Diagramas de flujo</a:t>
            </a:r>
          </a:p>
          <a:p>
            <a:pPr marL="457200" indent="-457200" algn="just">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Seudocódigo</a:t>
            </a:r>
          </a:p>
          <a:p>
            <a:pPr marL="457200" indent="-457200" algn="just">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Variables</a:t>
            </a:r>
          </a:p>
          <a:p>
            <a:pPr marL="457200" indent="-457200" algn="just">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Contadores</a:t>
            </a:r>
          </a:p>
          <a:p>
            <a:pPr marL="457200" indent="-457200" algn="just">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Acumuladores</a:t>
            </a:r>
          </a:p>
        </p:txBody>
      </p:sp>
      <p:pic>
        <p:nvPicPr>
          <p:cNvPr id="8" name="Imagen 7">
            <a:extLst>
              <a:ext uri="{FF2B5EF4-FFF2-40B4-BE49-F238E27FC236}">
                <a16:creationId xmlns:a16="http://schemas.microsoft.com/office/drawing/2014/main" id="{7E61F9F0-D572-E04F-BA29-96CB462751D2}"/>
              </a:ext>
            </a:extLst>
          </p:cNvPr>
          <p:cNvPicPr>
            <a:picLocks noChangeAspect="1"/>
          </p:cNvPicPr>
          <p:nvPr/>
        </p:nvPicPr>
        <p:blipFill>
          <a:blip r:embed="rId2"/>
          <a:stretch>
            <a:fillRect/>
          </a:stretch>
        </p:blipFill>
        <p:spPr>
          <a:xfrm>
            <a:off x="4341806" y="2082671"/>
            <a:ext cx="5317583" cy="3616617"/>
          </a:xfrm>
          <a:prstGeom prst="rect">
            <a:avLst/>
          </a:prstGeom>
          <a:ln w="19050">
            <a:solidFill>
              <a:srgbClr val="3366CA"/>
            </a:solidFill>
          </a:ln>
        </p:spPr>
      </p:pic>
    </p:spTree>
    <p:extLst>
      <p:ext uri="{BB962C8B-B14F-4D97-AF65-F5344CB8AC3E}">
        <p14:creationId xmlns:p14="http://schemas.microsoft.com/office/powerpoint/2010/main" val="245915693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ES_tradnl" altLang="es-CO" sz="4000" b="1" dirty="0">
                <a:solidFill>
                  <a:srgbClr val="3366CA"/>
                </a:solidFill>
              </a:rPr>
              <a:t>7. Estructuras de control</a:t>
            </a:r>
          </a:p>
        </p:txBody>
      </p:sp>
      <p:sp>
        <p:nvSpPr>
          <p:cNvPr id="6" name="CuadroTexto 5">
            <a:extLst>
              <a:ext uri="{FF2B5EF4-FFF2-40B4-BE49-F238E27FC236}">
                <a16:creationId xmlns:a16="http://schemas.microsoft.com/office/drawing/2014/main" id="{EA4C893B-CCCB-9F40-8673-52201C245D18}"/>
              </a:ext>
            </a:extLst>
          </p:cNvPr>
          <p:cNvSpPr txBox="1"/>
          <p:nvPr/>
        </p:nvSpPr>
        <p:spPr>
          <a:xfrm>
            <a:off x="1415018" y="2303563"/>
            <a:ext cx="3567178" cy="523220"/>
          </a:xfrm>
          <a:prstGeom prst="rect">
            <a:avLst/>
          </a:prstGeom>
          <a:noFill/>
        </p:spPr>
        <p:txBody>
          <a:bodyPr wrap="square" rtlCol="0">
            <a:spAutoFit/>
          </a:bodyPr>
          <a:lstStyle/>
          <a:p>
            <a:pPr algn="ctr"/>
            <a:r>
              <a:rPr lang="es-ES_tradnl" sz="2800" b="1" dirty="0">
                <a:latin typeface="Arial Narrow" panose="020B0604020202020204" pitchFamily="34" charset="0"/>
                <a:cs typeface="Arial Narrow" panose="020B0604020202020204" pitchFamily="34" charset="0"/>
              </a:rPr>
              <a:t>Estructura de secuencia</a:t>
            </a:r>
          </a:p>
        </p:txBody>
      </p:sp>
      <p:pic>
        <p:nvPicPr>
          <p:cNvPr id="9" name="Imagen 8">
            <a:extLst>
              <a:ext uri="{FF2B5EF4-FFF2-40B4-BE49-F238E27FC236}">
                <a16:creationId xmlns:a16="http://schemas.microsoft.com/office/drawing/2014/main" id="{4DE1349B-94F2-B64B-B9C1-6A7436A05691}"/>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8800"/>
                    </a14:imgEffect>
                  </a14:imgLayer>
                </a14:imgProps>
              </a:ext>
            </a:extLst>
          </a:blip>
          <a:stretch>
            <a:fillRect/>
          </a:stretch>
        </p:blipFill>
        <p:spPr>
          <a:xfrm>
            <a:off x="5743713" y="3263749"/>
            <a:ext cx="4089400" cy="2197100"/>
          </a:xfrm>
          <a:prstGeom prst="rect">
            <a:avLst/>
          </a:prstGeom>
          <a:ln w="19050">
            <a:solidFill>
              <a:srgbClr val="3366CA"/>
            </a:solidFill>
          </a:ln>
        </p:spPr>
      </p:pic>
      <p:pic>
        <p:nvPicPr>
          <p:cNvPr id="10" name="Imagen 9">
            <a:extLst>
              <a:ext uri="{FF2B5EF4-FFF2-40B4-BE49-F238E27FC236}">
                <a16:creationId xmlns:a16="http://schemas.microsoft.com/office/drawing/2014/main" id="{62520E58-8D5F-694C-A235-BBFAB294E8AE}"/>
              </a:ext>
            </a:extLst>
          </p:cNvPr>
          <p:cNvPicPr>
            <a:picLocks noChangeAspect="1"/>
          </p:cNvPicPr>
          <p:nvPr/>
        </p:nvPicPr>
        <p:blipFill>
          <a:blip r:embed="rId4">
            <a:duotone>
              <a:schemeClr val="accent5">
                <a:shade val="45000"/>
                <a:satMod val="135000"/>
              </a:schemeClr>
              <a:prstClr val="white"/>
            </a:duotone>
            <a:extLst>
              <a:ext uri="{BEBA8EAE-BF5A-486C-A8C5-ECC9F3942E4B}">
                <a14:imgProps xmlns:a14="http://schemas.microsoft.com/office/drawing/2010/main">
                  <a14:imgLayer r:embed="rId5">
                    <a14:imgEffect>
                      <a14:sharpenSoften amount="50000"/>
                    </a14:imgEffect>
                    <a14:imgEffect>
                      <a14:brightnessContrast bright="-20000" contrast="40000"/>
                    </a14:imgEffect>
                  </a14:imgLayer>
                </a14:imgProps>
              </a:ext>
            </a:extLst>
          </a:blip>
          <a:stretch>
            <a:fillRect/>
          </a:stretch>
        </p:blipFill>
        <p:spPr>
          <a:xfrm>
            <a:off x="2157724" y="2991043"/>
            <a:ext cx="2081767" cy="2964209"/>
          </a:xfrm>
          <a:prstGeom prst="rect">
            <a:avLst/>
          </a:prstGeom>
          <a:ln w="19050">
            <a:solidFill>
              <a:srgbClr val="3366CA"/>
            </a:solidFill>
          </a:ln>
        </p:spPr>
      </p:pic>
      <p:sp>
        <p:nvSpPr>
          <p:cNvPr id="2" name="Rectangle 1">
            <a:extLst>
              <a:ext uri="{FF2B5EF4-FFF2-40B4-BE49-F238E27FC236}">
                <a16:creationId xmlns:a16="http://schemas.microsoft.com/office/drawing/2014/main" id="{AD97A642-453B-DA49-A94B-F89211F4313B}"/>
              </a:ext>
            </a:extLst>
          </p:cNvPr>
          <p:cNvSpPr/>
          <p:nvPr/>
        </p:nvSpPr>
        <p:spPr>
          <a:xfrm>
            <a:off x="5995418" y="2303563"/>
            <a:ext cx="3353803" cy="523220"/>
          </a:xfrm>
          <a:prstGeom prst="rect">
            <a:avLst/>
          </a:prstGeom>
        </p:spPr>
        <p:txBody>
          <a:bodyPr wrap="none">
            <a:spAutoFit/>
          </a:bodyPr>
          <a:lstStyle/>
          <a:p>
            <a:pPr algn="just"/>
            <a:r>
              <a:rPr lang="es-ES_tradnl" sz="2800" b="1" dirty="0">
                <a:latin typeface="Arial Narrow" panose="020B0604020202020204" pitchFamily="34" charset="0"/>
                <a:cs typeface="Arial Narrow" panose="020B0604020202020204" pitchFamily="34" charset="0"/>
              </a:rPr>
              <a:t>Estructura de decisión</a:t>
            </a:r>
          </a:p>
        </p:txBody>
      </p:sp>
    </p:spTree>
    <p:extLst>
      <p:ext uri="{BB962C8B-B14F-4D97-AF65-F5344CB8AC3E}">
        <p14:creationId xmlns:p14="http://schemas.microsoft.com/office/powerpoint/2010/main" val="10069932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29151" y="967240"/>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ES_tradnl" altLang="es-CO" sz="4000" b="1" dirty="0">
                <a:solidFill>
                  <a:srgbClr val="3366CA"/>
                </a:solidFill>
              </a:rPr>
              <a:t>7. Estructuras de control</a:t>
            </a:r>
          </a:p>
        </p:txBody>
      </p:sp>
      <p:sp>
        <p:nvSpPr>
          <p:cNvPr id="7" name="CuadroTexto 6">
            <a:extLst>
              <a:ext uri="{FF2B5EF4-FFF2-40B4-BE49-F238E27FC236}">
                <a16:creationId xmlns:a16="http://schemas.microsoft.com/office/drawing/2014/main" id="{D5B6F21B-D660-B646-8F56-157E9202116E}"/>
              </a:ext>
            </a:extLst>
          </p:cNvPr>
          <p:cNvSpPr txBox="1"/>
          <p:nvPr/>
        </p:nvSpPr>
        <p:spPr>
          <a:xfrm>
            <a:off x="1120987" y="2199502"/>
            <a:ext cx="3469367" cy="523220"/>
          </a:xfrm>
          <a:prstGeom prst="rect">
            <a:avLst/>
          </a:prstGeom>
          <a:noFill/>
        </p:spPr>
        <p:txBody>
          <a:bodyPr wrap="square" rtlCol="0">
            <a:spAutoFit/>
          </a:bodyPr>
          <a:lstStyle/>
          <a:p>
            <a:pPr marL="457200" indent="-457200" algn="just">
              <a:buFont typeface="Arial" panose="020B0604020202020204" pitchFamily="34" charset="0"/>
              <a:buChar char="•"/>
            </a:pPr>
            <a:r>
              <a:rPr lang="es-ES_tradnl" sz="2800" b="1" dirty="0">
                <a:latin typeface="Arial Narrow" panose="020B0604020202020204" pitchFamily="34" charset="0"/>
                <a:cs typeface="Arial Narrow" panose="020B0604020202020204" pitchFamily="34" charset="0"/>
              </a:rPr>
              <a:t>Decisión Disyuntiva</a:t>
            </a:r>
          </a:p>
        </p:txBody>
      </p:sp>
      <p:pic>
        <p:nvPicPr>
          <p:cNvPr id="8" name="Imagen 7">
            <a:extLst>
              <a:ext uri="{FF2B5EF4-FFF2-40B4-BE49-F238E27FC236}">
                <a16:creationId xmlns:a16="http://schemas.microsoft.com/office/drawing/2014/main" id="{024CA519-91AA-AF4F-A369-23CF1120EF5D}"/>
              </a:ext>
            </a:extLst>
          </p:cNvPr>
          <p:cNvPicPr>
            <a:picLocks noChangeAspect="1"/>
          </p:cNvPicPr>
          <p:nvPr/>
        </p:nvPicPr>
        <p:blipFill>
          <a:blip r:embed="rId2">
            <a:duotone>
              <a:prstClr val="black"/>
              <a:schemeClr val="accent3">
                <a:tint val="45000"/>
                <a:satMod val="400000"/>
              </a:schemeClr>
            </a:duotone>
          </a:blip>
          <a:stretch>
            <a:fillRect/>
          </a:stretch>
        </p:blipFill>
        <p:spPr>
          <a:xfrm>
            <a:off x="1605129" y="2934282"/>
            <a:ext cx="2985225" cy="1880692"/>
          </a:xfrm>
          <a:prstGeom prst="rect">
            <a:avLst/>
          </a:prstGeom>
          <a:ln w="19050">
            <a:solidFill>
              <a:srgbClr val="3366CA"/>
            </a:solidFill>
          </a:ln>
        </p:spPr>
      </p:pic>
      <p:pic>
        <p:nvPicPr>
          <p:cNvPr id="11" name="Imagen 10">
            <a:extLst>
              <a:ext uri="{FF2B5EF4-FFF2-40B4-BE49-F238E27FC236}">
                <a16:creationId xmlns:a16="http://schemas.microsoft.com/office/drawing/2014/main" id="{32648B3A-8B3A-954B-9DAA-28C3501C95DD}"/>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5096968" y="2444486"/>
            <a:ext cx="5009360" cy="3069709"/>
          </a:xfrm>
          <a:prstGeom prst="rect">
            <a:avLst/>
          </a:prstGeom>
          <a:ln w="19050">
            <a:solidFill>
              <a:srgbClr val="3366CA"/>
            </a:solidFill>
          </a:ln>
        </p:spPr>
      </p:pic>
    </p:spTree>
    <p:extLst>
      <p:ext uri="{BB962C8B-B14F-4D97-AF65-F5344CB8AC3E}">
        <p14:creationId xmlns:p14="http://schemas.microsoft.com/office/powerpoint/2010/main" val="1239771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877956" y="1366530"/>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es-CO" altLang="es-CO" sz="4000" b="1" dirty="0">
                <a:solidFill>
                  <a:srgbClr val="3366CA"/>
                </a:solidFill>
              </a:rPr>
              <a:t>Agenda</a:t>
            </a:r>
          </a:p>
        </p:txBody>
      </p:sp>
      <p:sp>
        <p:nvSpPr>
          <p:cNvPr id="10" name="CuadroTexto 9">
            <a:extLst>
              <a:ext uri="{FF2B5EF4-FFF2-40B4-BE49-F238E27FC236}">
                <a16:creationId xmlns:a16="http://schemas.microsoft.com/office/drawing/2014/main" id="{57F7A7E9-79A1-6C46-B728-978F28A78C30}"/>
              </a:ext>
            </a:extLst>
          </p:cNvPr>
          <p:cNvSpPr txBox="1"/>
          <p:nvPr/>
        </p:nvSpPr>
        <p:spPr>
          <a:xfrm>
            <a:off x="877956" y="2368982"/>
            <a:ext cx="11002505" cy="3046988"/>
          </a:xfrm>
          <a:prstGeom prst="rect">
            <a:avLst/>
          </a:prstGeom>
          <a:noFill/>
        </p:spPr>
        <p:txBody>
          <a:bodyPr wrap="square" rtlCol="0">
            <a:spAutoFit/>
          </a:bodyPr>
          <a:lstStyle/>
          <a:p>
            <a:pPr marL="457200" indent="-457200">
              <a:buFont typeface="+mj-lt"/>
              <a:buAutoNum type="arabicPeriod"/>
            </a:pPr>
            <a:r>
              <a:rPr lang="es-ES_tradnl" sz="2400" dirty="0">
                <a:latin typeface="Arial Narrow" panose="020B0604020202020204" pitchFamily="34" charset="0"/>
                <a:cs typeface="Arial Narrow" panose="020B0604020202020204" pitchFamily="34" charset="0"/>
              </a:rPr>
              <a:t>Principios de pensamiento computacional</a:t>
            </a:r>
          </a:p>
          <a:p>
            <a:pPr marL="457200" indent="-457200">
              <a:buFont typeface="+mj-lt"/>
              <a:buAutoNum type="arabicPeriod"/>
            </a:pPr>
            <a:r>
              <a:rPr lang="es-ES_tradnl" sz="2400" dirty="0">
                <a:latin typeface="Arial Narrow" panose="020B0604020202020204" pitchFamily="34" charset="0"/>
                <a:cs typeface="Arial Narrow" panose="020B0604020202020204" pitchFamily="34" charset="0"/>
              </a:rPr>
              <a:t>Abstracción</a:t>
            </a:r>
          </a:p>
          <a:p>
            <a:pPr marL="457200" indent="-457200">
              <a:buFont typeface="+mj-lt"/>
              <a:buAutoNum type="arabicPeriod"/>
            </a:pPr>
            <a:r>
              <a:rPr lang="es-ES_tradnl" sz="2400" dirty="0">
                <a:latin typeface="Arial Narrow" panose="020B0604020202020204" pitchFamily="34" charset="0"/>
                <a:cs typeface="Arial Narrow" panose="020B0604020202020204" pitchFamily="34" charset="0"/>
              </a:rPr>
              <a:t>Generalización</a:t>
            </a:r>
          </a:p>
          <a:p>
            <a:pPr marL="457200" indent="-457200">
              <a:buFont typeface="+mj-lt"/>
              <a:buAutoNum type="arabicPeriod"/>
            </a:pPr>
            <a:r>
              <a:rPr lang="es-ES_tradnl" sz="2400" dirty="0">
                <a:latin typeface="Arial Narrow" panose="020B0604020202020204" pitchFamily="34" charset="0"/>
                <a:cs typeface="Arial Narrow" panose="020B0604020202020204" pitchFamily="34" charset="0"/>
              </a:rPr>
              <a:t>Modelos</a:t>
            </a:r>
          </a:p>
          <a:p>
            <a:pPr marL="457200" indent="-457200">
              <a:buFont typeface="+mj-lt"/>
              <a:buAutoNum type="arabicPeriod"/>
            </a:pPr>
            <a:r>
              <a:rPr lang="es-ES_tradnl" sz="2400" dirty="0">
                <a:latin typeface="Arial Narrow" panose="020B0604020202020204" pitchFamily="34" charset="0"/>
                <a:cs typeface="Arial Narrow" panose="020B0604020202020204" pitchFamily="34" charset="0"/>
              </a:rPr>
              <a:t>Reconocimiento de patrones</a:t>
            </a:r>
          </a:p>
          <a:p>
            <a:pPr marL="457200" indent="-457200">
              <a:buFont typeface="+mj-lt"/>
              <a:buAutoNum type="arabicPeriod"/>
            </a:pPr>
            <a:r>
              <a:rPr lang="es-ES_tradnl" sz="2400" dirty="0">
                <a:latin typeface="Arial Narrow" panose="020B0604020202020204" pitchFamily="34" charset="0"/>
                <a:cs typeface="Arial Narrow" panose="020B0604020202020204" pitchFamily="34" charset="0"/>
              </a:rPr>
              <a:t>Pensamiento algorítmico</a:t>
            </a:r>
          </a:p>
          <a:p>
            <a:pPr marL="457200" indent="-457200">
              <a:buFont typeface="+mj-lt"/>
              <a:buAutoNum type="arabicPeriod"/>
            </a:pPr>
            <a:r>
              <a:rPr lang="es-ES_tradnl" sz="2400" dirty="0">
                <a:latin typeface="Arial Narrow" panose="020B0604020202020204" pitchFamily="34" charset="0"/>
                <a:cs typeface="Arial Narrow" panose="020B0604020202020204" pitchFamily="34" charset="0"/>
              </a:rPr>
              <a:t>Estructuras de control</a:t>
            </a:r>
          </a:p>
          <a:p>
            <a:endParaRPr lang="es-CO" sz="2400" dirty="0">
              <a:latin typeface="Arial Narrow" panose="020B0604020202020204" pitchFamily="34" charset="0"/>
              <a:cs typeface="Arial Narrow" panose="020B0604020202020204" pitchFamily="34" charset="0"/>
            </a:endParaRPr>
          </a:p>
        </p:txBody>
      </p:sp>
      <p:cxnSp>
        <p:nvCxnSpPr>
          <p:cNvPr id="7" name="Straight Connector 6">
            <a:extLst>
              <a:ext uri="{FF2B5EF4-FFF2-40B4-BE49-F238E27FC236}">
                <a16:creationId xmlns:a16="http://schemas.microsoft.com/office/drawing/2014/main" id="{2E892534-364A-8B41-9514-2E355027CEE3}"/>
              </a:ext>
            </a:extLst>
          </p:cNvPr>
          <p:cNvCxnSpPr>
            <a:cxnSpLocks/>
          </p:cNvCxnSpPr>
          <p:nvPr/>
        </p:nvCxnSpPr>
        <p:spPr>
          <a:xfrm>
            <a:off x="976270" y="2074416"/>
            <a:ext cx="1665962" cy="0"/>
          </a:xfrm>
          <a:prstGeom prst="line">
            <a:avLst/>
          </a:prstGeom>
          <a:ln w="5715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17294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29151" y="967240"/>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ES_tradnl" altLang="es-CO" sz="4000" b="1" dirty="0">
                <a:solidFill>
                  <a:srgbClr val="3366CA"/>
                </a:solidFill>
              </a:rPr>
              <a:t>7. Estructuras de control</a:t>
            </a:r>
          </a:p>
        </p:txBody>
      </p:sp>
      <p:sp>
        <p:nvSpPr>
          <p:cNvPr id="7" name="CuadroTexto 6">
            <a:extLst>
              <a:ext uri="{FF2B5EF4-FFF2-40B4-BE49-F238E27FC236}">
                <a16:creationId xmlns:a16="http://schemas.microsoft.com/office/drawing/2014/main" id="{D5B6F21B-D660-B646-8F56-157E9202116E}"/>
              </a:ext>
            </a:extLst>
          </p:cNvPr>
          <p:cNvSpPr txBox="1"/>
          <p:nvPr/>
        </p:nvSpPr>
        <p:spPr>
          <a:xfrm>
            <a:off x="886502" y="1891866"/>
            <a:ext cx="3269861" cy="523220"/>
          </a:xfrm>
          <a:prstGeom prst="rect">
            <a:avLst/>
          </a:prstGeom>
          <a:noFill/>
        </p:spPr>
        <p:txBody>
          <a:bodyPr wrap="square" rtlCol="0">
            <a:spAutoFit/>
          </a:bodyPr>
          <a:lstStyle/>
          <a:p>
            <a:pPr marL="457200" indent="-457200" algn="just">
              <a:buFont typeface="Arial" panose="020B0604020202020204" pitchFamily="34" charset="0"/>
              <a:buChar char="•"/>
            </a:pPr>
            <a:r>
              <a:rPr lang="es-ES_tradnl" sz="2800" b="1" dirty="0">
                <a:latin typeface="Arial Narrow" panose="020B0604020202020204" pitchFamily="34" charset="0"/>
                <a:cs typeface="Arial Narrow" panose="020B0604020202020204" pitchFamily="34" charset="0"/>
              </a:rPr>
              <a:t>Decisión múltiple</a:t>
            </a:r>
          </a:p>
        </p:txBody>
      </p:sp>
      <p:pic>
        <p:nvPicPr>
          <p:cNvPr id="12" name="Imagen 11">
            <a:extLst>
              <a:ext uri="{FF2B5EF4-FFF2-40B4-BE49-F238E27FC236}">
                <a16:creationId xmlns:a16="http://schemas.microsoft.com/office/drawing/2014/main" id="{6390E2F4-2367-E741-963A-F7434A4BA4AC}"/>
              </a:ext>
            </a:extLst>
          </p:cNvPr>
          <p:cNvPicPr>
            <a:picLocks noChangeAspect="1"/>
          </p:cNvPicPr>
          <p:nvPr/>
        </p:nvPicPr>
        <p:blipFill>
          <a:blip r:embed="rId2">
            <a:duotone>
              <a:prstClr val="black"/>
              <a:schemeClr val="accent3">
                <a:tint val="45000"/>
                <a:satMod val="400000"/>
              </a:schemeClr>
            </a:duotone>
          </a:blip>
          <a:stretch>
            <a:fillRect/>
          </a:stretch>
        </p:blipFill>
        <p:spPr>
          <a:xfrm>
            <a:off x="1386177" y="2431711"/>
            <a:ext cx="2504179" cy="2772484"/>
          </a:xfrm>
          <a:prstGeom prst="rect">
            <a:avLst/>
          </a:prstGeom>
          <a:ln w="19050">
            <a:solidFill>
              <a:srgbClr val="3366CA"/>
            </a:solidFill>
          </a:ln>
        </p:spPr>
      </p:pic>
      <p:pic>
        <p:nvPicPr>
          <p:cNvPr id="13" name="Imagen 12">
            <a:extLst>
              <a:ext uri="{FF2B5EF4-FFF2-40B4-BE49-F238E27FC236}">
                <a16:creationId xmlns:a16="http://schemas.microsoft.com/office/drawing/2014/main" id="{1C9B7527-5FD6-AD4D-B830-6888E2F5ED02}"/>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4156363" y="2598180"/>
            <a:ext cx="6015740" cy="2406296"/>
          </a:xfrm>
          <a:prstGeom prst="rect">
            <a:avLst/>
          </a:prstGeom>
          <a:ln w="19050">
            <a:solidFill>
              <a:srgbClr val="3366CA"/>
            </a:solidFill>
          </a:ln>
        </p:spPr>
      </p:pic>
    </p:spTree>
    <p:extLst>
      <p:ext uri="{BB962C8B-B14F-4D97-AF65-F5344CB8AC3E}">
        <p14:creationId xmlns:p14="http://schemas.microsoft.com/office/powerpoint/2010/main" val="27632837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29151" y="967240"/>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7. Estructuras de control</a:t>
            </a:r>
          </a:p>
        </p:txBody>
      </p:sp>
      <p:sp>
        <p:nvSpPr>
          <p:cNvPr id="16" name="CuadroTexto 15">
            <a:extLst>
              <a:ext uri="{FF2B5EF4-FFF2-40B4-BE49-F238E27FC236}">
                <a16:creationId xmlns:a16="http://schemas.microsoft.com/office/drawing/2014/main" id="{8D7D4A35-CD50-9D41-99DC-B7F537CB7404}"/>
              </a:ext>
            </a:extLst>
          </p:cNvPr>
          <p:cNvSpPr txBox="1"/>
          <p:nvPr/>
        </p:nvSpPr>
        <p:spPr>
          <a:xfrm>
            <a:off x="650988" y="1990226"/>
            <a:ext cx="4235107" cy="523220"/>
          </a:xfrm>
          <a:prstGeom prst="rect">
            <a:avLst/>
          </a:prstGeom>
          <a:noFill/>
        </p:spPr>
        <p:txBody>
          <a:bodyPr wrap="square" rtlCol="0">
            <a:spAutoFit/>
          </a:bodyPr>
          <a:lstStyle/>
          <a:p>
            <a:pPr marL="457200" indent="-457200" algn="just">
              <a:buFont typeface="Arial" panose="020B0604020202020204" pitchFamily="34" charset="0"/>
              <a:buChar char="•"/>
            </a:pPr>
            <a:r>
              <a:rPr lang="es-ES_tradnl" sz="2800" b="1" dirty="0">
                <a:latin typeface="Arial Narrow" panose="020B0604020202020204" pitchFamily="34" charset="0"/>
                <a:cs typeface="Arial Narrow" panose="020B0604020202020204" pitchFamily="34" charset="0"/>
              </a:rPr>
              <a:t>Estructura de repetición</a:t>
            </a:r>
          </a:p>
        </p:txBody>
      </p:sp>
      <p:pic>
        <p:nvPicPr>
          <p:cNvPr id="17" name="Imagen 16">
            <a:extLst>
              <a:ext uri="{FF2B5EF4-FFF2-40B4-BE49-F238E27FC236}">
                <a16:creationId xmlns:a16="http://schemas.microsoft.com/office/drawing/2014/main" id="{59647226-FDC8-6A46-AD9D-83CFAD6EECF1}"/>
              </a:ext>
            </a:extLst>
          </p:cNvPr>
          <p:cNvPicPr>
            <a:picLocks noChangeAspect="1"/>
          </p:cNvPicPr>
          <p:nvPr/>
        </p:nvPicPr>
        <p:blipFill>
          <a:blip r:embed="rId2">
            <a:duotone>
              <a:prstClr val="black"/>
              <a:schemeClr val="accent3">
                <a:tint val="45000"/>
                <a:satMod val="400000"/>
              </a:schemeClr>
            </a:duotone>
          </a:blip>
          <a:stretch>
            <a:fillRect/>
          </a:stretch>
        </p:blipFill>
        <p:spPr>
          <a:xfrm>
            <a:off x="1363287" y="2669222"/>
            <a:ext cx="3081659" cy="1151906"/>
          </a:xfrm>
          <a:prstGeom prst="rect">
            <a:avLst/>
          </a:prstGeom>
          <a:ln w="19050">
            <a:solidFill>
              <a:srgbClr val="3366CA"/>
            </a:solidFill>
          </a:ln>
        </p:spPr>
      </p:pic>
      <p:pic>
        <p:nvPicPr>
          <p:cNvPr id="18" name="Imagen 17">
            <a:extLst>
              <a:ext uri="{FF2B5EF4-FFF2-40B4-BE49-F238E27FC236}">
                <a16:creationId xmlns:a16="http://schemas.microsoft.com/office/drawing/2014/main" id="{26422ACF-356B-2A4D-B1F4-E039BFFC47B6}"/>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4875762" y="1872852"/>
            <a:ext cx="4082189" cy="2125437"/>
          </a:xfrm>
          <a:prstGeom prst="rect">
            <a:avLst/>
          </a:prstGeom>
          <a:ln w="19050">
            <a:solidFill>
              <a:srgbClr val="3366CA"/>
            </a:solidFill>
          </a:ln>
        </p:spPr>
      </p:pic>
      <p:pic>
        <p:nvPicPr>
          <p:cNvPr id="19" name="Imagen 18">
            <a:extLst>
              <a:ext uri="{FF2B5EF4-FFF2-40B4-BE49-F238E27FC236}">
                <a16:creationId xmlns:a16="http://schemas.microsoft.com/office/drawing/2014/main" id="{87F6E171-012F-5A49-AFAA-940341F0AFDD}"/>
              </a:ext>
            </a:extLst>
          </p:cNvPr>
          <p:cNvPicPr>
            <a:picLocks noChangeAspect="1"/>
          </p:cNvPicPr>
          <p:nvPr/>
        </p:nvPicPr>
        <p:blipFill>
          <a:blip r:embed="rId5">
            <a:duotone>
              <a:prstClr val="black"/>
              <a:schemeClr val="accent3">
                <a:tint val="45000"/>
                <a:satMod val="400000"/>
              </a:schemeClr>
            </a:duotone>
          </a:blip>
          <a:stretch>
            <a:fillRect/>
          </a:stretch>
        </p:blipFill>
        <p:spPr>
          <a:xfrm>
            <a:off x="1363287" y="3998289"/>
            <a:ext cx="3081659" cy="1328301"/>
          </a:xfrm>
          <a:prstGeom prst="rect">
            <a:avLst/>
          </a:prstGeom>
          <a:ln w="19050">
            <a:solidFill>
              <a:schemeClr val="tx1"/>
            </a:solidFill>
          </a:ln>
        </p:spPr>
      </p:pic>
      <p:pic>
        <p:nvPicPr>
          <p:cNvPr id="20" name="Imagen 19">
            <a:extLst>
              <a:ext uri="{FF2B5EF4-FFF2-40B4-BE49-F238E27FC236}">
                <a16:creationId xmlns:a16="http://schemas.microsoft.com/office/drawing/2014/main" id="{A1770C48-E35D-5F42-8552-9C32944F0DAA}"/>
              </a:ext>
            </a:extLst>
          </p:cNvPr>
          <p:cNvPicPr>
            <a:picLocks noChangeAspect="1"/>
          </p:cNvPicPr>
          <p:nvPr/>
        </p:nvPicPr>
        <p:blipFill>
          <a:blip r:embed="rId6">
            <a:extLst>
              <a:ext uri="{BEBA8EAE-BF5A-486C-A8C5-ECC9F3942E4B}">
                <a14:imgProps xmlns:a14="http://schemas.microsoft.com/office/drawing/2010/main">
                  <a14:imgLayer r:embed="rId7">
                    <a14:imgEffect>
                      <a14:colorTemperature colorTemp="8800"/>
                    </a14:imgEffect>
                  </a14:imgLayer>
                </a14:imgProps>
              </a:ext>
            </a:extLst>
          </a:blip>
          <a:stretch>
            <a:fillRect/>
          </a:stretch>
        </p:blipFill>
        <p:spPr>
          <a:xfrm>
            <a:off x="4875762" y="4014914"/>
            <a:ext cx="2260600" cy="2425700"/>
          </a:xfrm>
          <a:prstGeom prst="rect">
            <a:avLst/>
          </a:prstGeom>
          <a:ln w="19050">
            <a:solidFill>
              <a:srgbClr val="3366CA"/>
            </a:solidFill>
          </a:ln>
        </p:spPr>
      </p:pic>
    </p:spTree>
    <p:extLst>
      <p:ext uri="{BB962C8B-B14F-4D97-AF65-F5344CB8AC3E}">
        <p14:creationId xmlns:p14="http://schemas.microsoft.com/office/powerpoint/2010/main" val="37457746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29151" y="967240"/>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7. Estructuras de control</a:t>
            </a:r>
          </a:p>
        </p:txBody>
      </p:sp>
      <p:sp>
        <p:nvSpPr>
          <p:cNvPr id="9" name="CuadroTexto 8">
            <a:extLst>
              <a:ext uri="{FF2B5EF4-FFF2-40B4-BE49-F238E27FC236}">
                <a16:creationId xmlns:a16="http://schemas.microsoft.com/office/drawing/2014/main" id="{1EDFC49F-2974-B042-B374-3EF68D15256E}"/>
              </a:ext>
            </a:extLst>
          </p:cNvPr>
          <p:cNvSpPr txBox="1"/>
          <p:nvPr/>
        </p:nvSpPr>
        <p:spPr>
          <a:xfrm>
            <a:off x="471955" y="2146970"/>
            <a:ext cx="4504650" cy="523220"/>
          </a:xfrm>
          <a:prstGeom prst="rect">
            <a:avLst/>
          </a:prstGeom>
          <a:noFill/>
        </p:spPr>
        <p:txBody>
          <a:bodyPr wrap="square" rtlCol="0">
            <a:spAutoFit/>
          </a:bodyPr>
          <a:lstStyle/>
          <a:p>
            <a:pPr marL="457200" indent="-457200" algn="just">
              <a:buFont typeface="Arial" panose="020B0604020202020204" pitchFamily="34" charset="0"/>
              <a:buChar char="•"/>
            </a:pPr>
            <a:r>
              <a:rPr lang="es-ES_tradnl" sz="2800" b="1" dirty="0">
                <a:latin typeface="Arial Narrow" panose="020B0604020202020204" pitchFamily="34" charset="0"/>
                <a:cs typeface="Arial Narrow" panose="020B0604020202020204" pitchFamily="34" charset="0"/>
              </a:rPr>
              <a:t>Estructura repetición para</a:t>
            </a:r>
          </a:p>
        </p:txBody>
      </p:sp>
      <p:pic>
        <p:nvPicPr>
          <p:cNvPr id="10" name="Imagen 9">
            <a:extLst>
              <a:ext uri="{FF2B5EF4-FFF2-40B4-BE49-F238E27FC236}">
                <a16:creationId xmlns:a16="http://schemas.microsoft.com/office/drawing/2014/main" id="{F6A34344-5828-384B-AE4B-CE1C62EAEB39}"/>
              </a:ext>
            </a:extLst>
          </p:cNvPr>
          <p:cNvPicPr>
            <a:picLocks noChangeAspect="1"/>
          </p:cNvPicPr>
          <p:nvPr/>
        </p:nvPicPr>
        <p:blipFill>
          <a:blip r:embed="rId2">
            <a:duotone>
              <a:prstClr val="black"/>
              <a:schemeClr val="accent3">
                <a:tint val="45000"/>
                <a:satMod val="400000"/>
              </a:schemeClr>
            </a:duotone>
          </a:blip>
          <a:stretch>
            <a:fillRect/>
          </a:stretch>
        </p:blipFill>
        <p:spPr>
          <a:xfrm>
            <a:off x="1342725" y="3028051"/>
            <a:ext cx="3343123" cy="1420837"/>
          </a:xfrm>
          <a:prstGeom prst="rect">
            <a:avLst/>
          </a:prstGeom>
          <a:ln w="19050">
            <a:solidFill>
              <a:srgbClr val="3366CA"/>
            </a:solidFill>
          </a:ln>
        </p:spPr>
      </p:pic>
      <p:pic>
        <p:nvPicPr>
          <p:cNvPr id="11" name="Imagen 10">
            <a:extLst>
              <a:ext uri="{FF2B5EF4-FFF2-40B4-BE49-F238E27FC236}">
                <a16:creationId xmlns:a16="http://schemas.microsoft.com/office/drawing/2014/main" id="{70579726-C1D8-8E4B-ACD6-15574A1C4B26}"/>
              </a:ext>
            </a:extLst>
          </p:cNvPr>
          <p:cNvPicPr>
            <a:picLocks noChangeAspect="1"/>
          </p:cNvPicPr>
          <p:nvPr/>
        </p:nvPicPr>
        <p:blipFill>
          <a:blip r:embed="rId3">
            <a:extLst>
              <a:ext uri="{BEBA8EAE-BF5A-486C-A8C5-ECC9F3942E4B}">
                <a14:imgProps xmlns:a14="http://schemas.microsoft.com/office/drawing/2010/main">
                  <a14:imgLayer r:embed="rId4">
                    <a14:imgEffect>
                      <a14:colorTemperature colorTemp="8800"/>
                    </a14:imgEffect>
                  </a14:imgLayer>
                </a14:imgProps>
              </a:ext>
            </a:extLst>
          </a:blip>
          <a:stretch>
            <a:fillRect/>
          </a:stretch>
        </p:blipFill>
        <p:spPr>
          <a:xfrm>
            <a:off x="4959980" y="2574593"/>
            <a:ext cx="4827935" cy="2327754"/>
          </a:xfrm>
          <a:prstGeom prst="rect">
            <a:avLst/>
          </a:prstGeom>
          <a:ln w="19050">
            <a:solidFill>
              <a:srgbClr val="3366CA"/>
            </a:solidFill>
          </a:ln>
        </p:spPr>
      </p:pic>
    </p:spTree>
    <p:extLst>
      <p:ext uri="{BB962C8B-B14F-4D97-AF65-F5344CB8AC3E}">
        <p14:creationId xmlns:p14="http://schemas.microsoft.com/office/powerpoint/2010/main" val="32840596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29151" y="967240"/>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Ejercicio 3.</a:t>
            </a:r>
          </a:p>
        </p:txBody>
      </p:sp>
      <p:sp>
        <p:nvSpPr>
          <p:cNvPr id="7" name="CuadroTexto 6">
            <a:extLst>
              <a:ext uri="{FF2B5EF4-FFF2-40B4-BE49-F238E27FC236}">
                <a16:creationId xmlns:a16="http://schemas.microsoft.com/office/drawing/2014/main" id="{94F04213-2C5B-8346-A44C-B6C6DB1B6CAB}"/>
              </a:ext>
            </a:extLst>
          </p:cNvPr>
          <p:cNvSpPr txBox="1"/>
          <p:nvPr/>
        </p:nvSpPr>
        <p:spPr>
          <a:xfrm>
            <a:off x="1828799" y="2259855"/>
            <a:ext cx="8077201" cy="3416320"/>
          </a:xfrm>
          <a:prstGeom prst="rect">
            <a:avLst/>
          </a:prstGeom>
          <a:noFill/>
        </p:spPr>
        <p:txBody>
          <a:bodyPr wrap="square" rtlCol="0">
            <a:spAutoFit/>
          </a:bodyPr>
          <a:lstStyle/>
          <a:p>
            <a:pPr algn="just"/>
            <a:r>
              <a:rPr lang="es-ES_tradnl" sz="2400" dirty="0">
                <a:latin typeface="Arial Narrow" panose="020B0604020202020204" pitchFamily="34" charset="0"/>
                <a:cs typeface="Arial Narrow" panose="020B0604020202020204" pitchFamily="34" charset="0"/>
              </a:rPr>
              <a:t>Un profesor desea felicitar a sus mejores estudiantes y motivar a los otros a enfocarse más en las materias. Los mejores estudiantes son aquellos que tienen un promedio igual o mayor que 9. El grupo tiene 20 estudiantes. </a:t>
            </a:r>
          </a:p>
          <a:p>
            <a:pPr algn="just"/>
            <a:endParaRPr lang="es-ES_tradnl" sz="2400" dirty="0">
              <a:latin typeface="Arial Narrow" panose="020B0604020202020204" pitchFamily="34" charset="0"/>
              <a:cs typeface="Arial Narrow" panose="020B0604020202020204" pitchFamily="34" charset="0"/>
            </a:endParaRPr>
          </a:p>
          <a:p>
            <a:pPr marL="342900" indent="-342900" algn="just">
              <a:buFont typeface="Arial" panose="020B0604020202020204" pitchFamily="34" charset="0"/>
              <a:buChar char="•"/>
            </a:pPr>
            <a:r>
              <a:rPr lang="es-ES_tradnl" sz="2400" dirty="0">
                <a:latin typeface="Arial Narrow" panose="020B0604020202020204" pitchFamily="34" charset="0"/>
                <a:cs typeface="Arial Narrow" panose="020B0604020202020204" pitchFamily="34" charset="0"/>
              </a:rPr>
              <a:t>Diseña un algoritmo en seudocódigo para ayudarle al profesor a cumplir con su objetivo. Utiliza la estructura de control “repetir para”.</a:t>
            </a:r>
          </a:p>
          <a:p>
            <a:pPr algn="just"/>
            <a:endParaRPr lang="es-ES_tradnl" sz="2400" dirty="0">
              <a:latin typeface="Arial Narrow" panose="020B0604020202020204" pitchFamily="34" charset="0"/>
              <a:cs typeface="Arial Narrow" panose="020B0604020202020204" pitchFamily="34" charset="0"/>
            </a:endParaRPr>
          </a:p>
        </p:txBody>
      </p:sp>
      <p:pic>
        <p:nvPicPr>
          <p:cNvPr id="8" name="Graphic 7" descr="Clipboard outline">
            <a:extLst>
              <a:ext uri="{FF2B5EF4-FFF2-40B4-BE49-F238E27FC236}">
                <a16:creationId xmlns:a16="http://schemas.microsoft.com/office/drawing/2014/main" id="{C4A315EE-63D9-0249-90AB-FDDA2EEC7EF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915841" y="967240"/>
            <a:ext cx="914400" cy="914400"/>
          </a:xfrm>
          <a:prstGeom prst="rect">
            <a:avLst/>
          </a:prstGeom>
        </p:spPr>
      </p:pic>
      <p:pic>
        <p:nvPicPr>
          <p:cNvPr id="10" name="Imagen 3">
            <a:extLst>
              <a:ext uri="{FF2B5EF4-FFF2-40B4-BE49-F238E27FC236}">
                <a16:creationId xmlns:a16="http://schemas.microsoft.com/office/drawing/2014/main" id="{BC7F318C-D47F-7745-9040-2F2C4B29F724}"/>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9722" y="2331454"/>
            <a:ext cx="1493248" cy="29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633551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29151" y="967240"/>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Ejercicio 4.</a:t>
            </a:r>
          </a:p>
        </p:txBody>
      </p:sp>
      <p:sp>
        <p:nvSpPr>
          <p:cNvPr id="7" name="CuadroTexto 6">
            <a:extLst>
              <a:ext uri="{FF2B5EF4-FFF2-40B4-BE49-F238E27FC236}">
                <a16:creationId xmlns:a16="http://schemas.microsoft.com/office/drawing/2014/main" id="{94F04213-2C5B-8346-A44C-B6C6DB1B6CAB}"/>
              </a:ext>
            </a:extLst>
          </p:cNvPr>
          <p:cNvSpPr txBox="1"/>
          <p:nvPr/>
        </p:nvSpPr>
        <p:spPr>
          <a:xfrm>
            <a:off x="2219190" y="2274838"/>
            <a:ext cx="7495310" cy="2308324"/>
          </a:xfrm>
          <a:prstGeom prst="rect">
            <a:avLst/>
          </a:prstGeom>
          <a:noFill/>
        </p:spPr>
        <p:txBody>
          <a:bodyPr wrap="square" rtlCol="0">
            <a:spAutoFit/>
          </a:bodyPr>
          <a:lstStyle/>
          <a:p>
            <a:pPr algn="just"/>
            <a:r>
              <a:rPr lang="es-ES_tradnl" sz="2400" dirty="0">
                <a:latin typeface="Arial Narrow" panose="020B0604020202020204" pitchFamily="34" charset="0"/>
                <a:cs typeface="Arial Narrow" panose="020B0604020202020204" pitchFamily="34" charset="0"/>
              </a:rPr>
              <a:t>El auto de un amigo de Tulio tiene una llanta pinchada y quieren cambiarla, pero no saben cómo. </a:t>
            </a:r>
          </a:p>
          <a:p>
            <a:pPr algn="just"/>
            <a:endParaRPr lang="es-ES_tradnl" sz="2400" dirty="0">
              <a:latin typeface="Arial Narrow" panose="020B0604020202020204" pitchFamily="34" charset="0"/>
              <a:cs typeface="Arial Narrow" panose="020B0604020202020204" pitchFamily="34" charset="0"/>
            </a:endParaRPr>
          </a:p>
          <a:p>
            <a:pPr marL="342900" indent="-342900" algn="just">
              <a:buFont typeface="Arial" panose="020B0604020202020204" pitchFamily="34" charset="0"/>
              <a:buChar char="•"/>
            </a:pPr>
            <a:r>
              <a:rPr lang="es-ES_tradnl" sz="2400" dirty="0">
                <a:latin typeface="Arial Narrow" panose="020B0604020202020204" pitchFamily="34" charset="0"/>
                <a:cs typeface="Arial Narrow" panose="020B0604020202020204" pitchFamily="34" charset="0"/>
              </a:rPr>
              <a:t>Diseña un algoritmo en seudocódigo para ayudarlos a cambiar la llanta pinchada.</a:t>
            </a:r>
            <a:endParaRPr lang="es-ES_tradnl" sz="2800" dirty="0">
              <a:latin typeface="Arial Narrow" panose="020B0604020202020204" pitchFamily="34" charset="0"/>
              <a:cs typeface="Arial Narrow" panose="020B0604020202020204" pitchFamily="34" charset="0"/>
            </a:endParaRPr>
          </a:p>
          <a:p>
            <a:pPr algn="just"/>
            <a:endParaRPr lang="es-ES_tradnl" sz="2400" dirty="0">
              <a:latin typeface="Arial Narrow" panose="020B0604020202020204" pitchFamily="34" charset="0"/>
              <a:cs typeface="Arial Narrow" panose="020B0604020202020204" pitchFamily="34" charset="0"/>
            </a:endParaRPr>
          </a:p>
        </p:txBody>
      </p:sp>
      <p:pic>
        <p:nvPicPr>
          <p:cNvPr id="5" name="Graphic 4" descr="Clipboard outline">
            <a:extLst>
              <a:ext uri="{FF2B5EF4-FFF2-40B4-BE49-F238E27FC236}">
                <a16:creationId xmlns:a16="http://schemas.microsoft.com/office/drawing/2014/main" id="{CECA637D-C76C-8540-B62B-85B43984DAE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3915841" y="967240"/>
            <a:ext cx="914400" cy="914400"/>
          </a:xfrm>
          <a:prstGeom prst="rect">
            <a:avLst/>
          </a:prstGeom>
        </p:spPr>
      </p:pic>
      <p:pic>
        <p:nvPicPr>
          <p:cNvPr id="8" name="Imagen 3">
            <a:extLst>
              <a:ext uri="{FF2B5EF4-FFF2-40B4-BE49-F238E27FC236}">
                <a16:creationId xmlns:a16="http://schemas.microsoft.com/office/drawing/2014/main" id="{6CF7D679-FFD5-244D-9633-1DD91614FAB2}"/>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02227" y="2373016"/>
            <a:ext cx="1493248" cy="291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272265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9" name="Google Shape;189;p15"/>
          <p:cNvSpPr txBox="1"/>
          <p:nvPr/>
        </p:nvSpPr>
        <p:spPr>
          <a:xfrm>
            <a:off x="912020" y="1197620"/>
            <a:ext cx="9212641" cy="70788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3366CA"/>
              </a:buClr>
              <a:buSzPts val="4000"/>
              <a:buFont typeface="Arial"/>
              <a:buNone/>
            </a:pPr>
            <a:r>
              <a:rPr lang="en-US" sz="4000" b="1">
                <a:solidFill>
                  <a:srgbClr val="3366CA"/>
                </a:solidFill>
                <a:latin typeface="Calibri"/>
                <a:ea typeface="Calibri"/>
                <a:cs typeface="Calibri"/>
                <a:sym typeface="Calibri"/>
              </a:rPr>
              <a:t>Preguntas</a:t>
            </a:r>
            <a:endParaRPr lang="en-US"/>
          </a:p>
        </p:txBody>
      </p:sp>
      <p:pic>
        <p:nvPicPr>
          <p:cNvPr id="5" name="Graphic 4" descr="Badge Question Mark with solid fill">
            <a:extLst>
              <a:ext uri="{FF2B5EF4-FFF2-40B4-BE49-F238E27FC236}">
                <a16:creationId xmlns:a16="http://schemas.microsoft.com/office/drawing/2014/main" id="{1AC2A9DB-A98E-9B4E-BC97-1B493C86604C}"/>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522369" y="1905506"/>
            <a:ext cx="3991941" cy="3991941"/>
          </a:xfrm>
          <a:prstGeom prst="rect">
            <a:avLst/>
          </a:prstGeom>
        </p:spPr>
      </p:pic>
    </p:spTree>
    <p:extLst>
      <p:ext uri="{BB962C8B-B14F-4D97-AF65-F5344CB8AC3E}">
        <p14:creationId xmlns:p14="http://schemas.microsoft.com/office/powerpoint/2010/main" val="16292679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1. Principios Pensamiento Computacional</a:t>
            </a:r>
          </a:p>
        </p:txBody>
      </p:sp>
      <p:sp>
        <p:nvSpPr>
          <p:cNvPr id="7" name="CuadroTexto 6">
            <a:extLst>
              <a:ext uri="{FF2B5EF4-FFF2-40B4-BE49-F238E27FC236}">
                <a16:creationId xmlns:a16="http://schemas.microsoft.com/office/drawing/2014/main" id="{98023882-1B0F-BF49-874C-4EB0576F8C9F}"/>
              </a:ext>
            </a:extLst>
          </p:cNvPr>
          <p:cNvSpPr txBox="1"/>
          <p:nvPr/>
        </p:nvSpPr>
        <p:spPr>
          <a:xfrm>
            <a:off x="1483724" y="2590745"/>
            <a:ext cx="9481818" cy="3108543"/>
          </a:xfrm>
          <a:prstGeom prst="rect">
            <a:avLst/>
          </a:prstGeom>
          <a:noFill/>
        </p:spPr>
        <p:txBody>
          <a:bodyPr wrap="square" rtlCol="0">
            <a:spAutoFit/>
          </a:bodyPr>
          <a:lstStyle/>
          <a:p>
            <a:pPr marL="342900" indent="-342900">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Abstracción y representación.</a:t>
            </a:r>
          </a:p>
          <a:p>
            <a:pPr marL="342900" indent="-342900">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Modelamiento: Denotación.</a:t>
            </a:r>
          </a:p>
          <a:p>
            <a:pPr marL="342900" indent="-342900">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Descomposición.</a:t>
            </a:r>
          </a:p>
          <a:p>
            <a:pPr marL="342900" indent="-342900">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Generalización y reconocimiento de Patrones.</a:t>
            </a:r>
          </a:p>
          <a:p>
            <a:pPr marL="342900" indent="-342900">
              <a:buFont typeface="Arial" panose="020B0604020202020204" pitchFamily="34" charset="0"/>
              <a:buChar char="•"/>
            </a:pPr>
            <a:r>
              <a:rPr lang="es-ES_tradnl" sz="2800" dirty="0">
                <a:latin typeface="Arial Narrow" panose="020B0604020202020204" pitchFamily="34" charset="0"/>
                <a:cs typeface="Arial Narrow" panose="020B0604020202020204" pitchFamily="34" charset="0"/>
              </a:rPr>
              <a:t>Pensamiento lógico y algorítmico.</a:t>
            </a:r>
          </a:p>
          <a:p>
            <a:pPr marL="342900" indent="-342900">
              <a:buFont typeface="Arial" panose="020B0604020202020204" pitchFamily="34" charset="0"/>
              <a:buChar char="•"/>
            </a:pPr>
            <a:r>
              <a:rPr lang="es-ES_tradnl" sz="2800" dirty="0">
                <a:solidFill>
                  <a:schemeClr val="accent5"/>
                </a:solidFill>
                <a:latin typeface="Arial Narrow" panose="020B0604020202020204" pitchFamily="34" charset="0"/>
                <a:cs typeface="Arial Narrow" panose="020B0604020202020204" pitchFamily="34" charset="0"/>
              </a:rPr>
              <a:t>Pensamiento deductivo</a:t>
            </a:r>
          </a:p>
          <a:p>
            <a:pPr marL="342900" indent="-342900">
              <a:buFont typeface="Arial" panose="020B0604020202020204" pitchFamily="34" charset="0"/>
              <a:buChar char="•"/>
            </a:pPr>
            <a:r>
              <a:rPr lang="es-ES_tradnl" sz="2800" dirty="0">
                <a:solidFill>
                  <a:schemeClr val="accent5"/>
                </a:solidFill>
                <a:latin typeface="Arial Narrow" panose="020B0604020202020204" pitchFamily="34" charset="0"/>
                <a:cs typeface="Arial Narrow" panose="020B0604020202020204" pitchFamily="34" charset="0"/>
              </a:rPr>
              <a:t>Pensamiento inductivo</a:t>
            </a:r>
          </a:p>
        </p:txBody>
      </p:sp>
    </p:spTree>
    <p:extLst>
      <p:ext uri="{BB962C8B-B14F-4D97-AF65-F5344CB8AC3E}">
        <p14:creationId xmlns:p14="http://schemas.microsoft.com/office/powerpoint/2010/main" val="163496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952825" y="905811"/>
            <a:ext cx="6286349"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3600" b="1" dirty="0">
                <a:solidFill>
                  <a:srgbClr val="3366CA"/>
                </a:solidFill>
              </a:rPr>
              <a:t>2. Abstracción y Representación</a:t>
            </a:r>
          </a:p>
        </p:txBody>
      </p:sp>
      <p:pic>
        <p:nvPicPr>
          <p:cNvPr id="6" name="Imagen 5">
            <a:extLst>
              <a:ext uri="{FF2B5EF4-FFF2-40B4-BE49-F238E27FC236}">
                <a16:creationId xmlns:a16="http://schemas.microsoft.com/office/drawing/2014/main" id="{7229E04F-47B6-D242-A9A7-8C32AF019EA4}"/>
              </a:ext>
            </a:extLst>
          </p:cNvPr>
          <p:cNvPicPr>
            <a:picLocks noChangeAspect="1"/>
          </p:cNvPicPr>
          <p:nvPr/>
        </p:nvPicPr>
        <p:blipFill>
          <a:blip r:embed="rId2"/>
          <a:stretch>
            <a:fillRect/>
          </a:stretch>
        </p:blipFill>
        <p:spPr>
          <a:xfrm>
            <a:off x="1551710" y="1801526"/>
            <a:ext cx="4931704" cy="3967200"/>
          </a:xfrm>
          <a:prstGeom prst="rect">
            <a:avLst/>
          </a:prstGeom>
          <a:ln w="28575">
            <a:solidFill>
              <a:srgbClr val="3366CA"/>
            </a:solidFill>
          </a:ln>
        </p:spPr>
      </p:pic>
      <p:sp>
        <p:nvSpPr>
          <p:cNvPr id="8" name="CuadroTexto 7">
            <a:extLst>
              <a:ext uri="{FF2B5EF4-FFF2-40B4-BE49-F238E27FC236}">
                <a16:creationId xmlns:a16="http://schemas.microsoft.com/office/drawing/2014/main" id="{39B39CE7-84F0-3D43-8ABD-20941B289439}"/>
              </a:ext>
            </a:extLst>
          </p:cNvPr>
          <p:cNvSpPr txBox="1"/>
          <p:nvPr/>
        </p:nvSpPr>
        <p:spPr>
          <a:xfrm>
            <a:off x="6483414" y="2457953"/>
            <a:ext cx="4537482" cy="2862322"/>
          </a:xfrm>
          <a:prstGeom prst="rect">
            <a:avLst/>
          </a:prstGeom>
          <a:noFill/>
        </p:spPr>
        <p:txBody>
          <a:bodyPr wrap="square" rtlCol="0">
            <a:spAutoFit/>
          </a:bodyPr>
          <a:lstStyle/>
          <a:p>
            <a:r>
              <a:rPr lang="es-ES_tradnl" sz="2000" dirty="0">
                <a:latin typeface="Arial Narrow" panose="020B0604020202020204" pitchFamily="34" charset="0"/>
                <a:cs typeface="Arial Narrow" panose="020B0604020202020204" pitchFamily="34" charset="0"/>
              </a:rPr>
              <a:t>Las habilidades cognitivas han permitido al hombre: </a:t>
            </a:r>
          </a:p>
          <a:p>
            <a:pPr marL="457200" indent="-457200">
              <a:buFont typeface="+mj-lt"/>
              <a:buAutoNum type="alphaLcParenR"/>
            </a:pPr>
            <a:endParaRPr lang="es-ES_tradnl" sz="2000" dirty="0">
              <a:latin typeface="Arial Narrow" panose="020B0604020202020204" pitchFamily="34" charset="0"/>
              <a:cs typeface="Arial Narrow" panose="020B0604020202020204" pitchFamily="34" charset="0"/>
            </a:endParaRPr>
          </a:p>
          <a:p>
            <a:pPr marL="457200" indent="-457200">
              <a:buFont typeface="+mj-lt"/>
              <a:buAutoNum type="alphaLcParenR"/>
            </a:pPr>
            <a:r>
              <a:rPr lang="es-ES_tradnl" sz="2000" dirty="0">
                <a:latin typeface="Arial Narrow" panose="020B0604020202020204" pitchFamily="34" charset="0"/>
                <a:cs typeface="Arial Narrow" panose="020B0604020202020204" pitchFamily="34" charset="0"/>
              </a:rPr>
              <a:t>El lanzamiento de transbordadores espaciales que colocan satélites en la órbita de la tierra. </a:t>
            </a:r>
          </a:p>
          <a:p>
            <a:pPr marL="457200" indent="-457200">
              <a:buFont typeface="+mj-lt"/>
              <a:buAutoNum type="alphaLcParenR"/>
            </a:pPr>
            <a:r>
              <a:rPr lang="es-ES_tradnl" sz="2000" dirty="0">
                <a:latin typeface="Arial Narrow" panose="020B0604020202020204" pitchFamily="34" charset="0"/>
                <a:cs typeface="Arial Narrow" panose="020B0604020202020204" pitchFamily="34" charset="0"/>
              </a:rPr>
              <a:t>La creación de deidades religiosas que simbolizan creencias y prácticas del tipo existencial y moral.</a:t>
            </a:r>
          </a:p>
        </p:txBody>
      </p:sp>
    </p:spTree>
    <p:extLst>
      <p:ext uri="{BB962C8B-B14F-4D97-AF65-F5344CB8AC3E}">
        <p14:creationId xmlns:p14="http://schemas.microsoft.com/office/powerpoint/2010/main" val="11313044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2. Abstracción y Representación</a:t>
            </a:r>
          </a:p>
        </p:txBody>
      </p:sp>
      <p:sp>
        <p:nvSpPr>
          <p:cNvPr id="7" name="CuadroTexto 6">
            <a:extLst>
              <a:ext uri="{FF2B5EF4-FFF2-40B4-BE49-F238E27FC236}">
                <a16:creationId xmlns:a16="http://schemas.microsoft.com/office/drawing/2014/main" id="{FAA051E0-BEED-3542-BFA3-BCC8144CE5C7}"/>
              </a:ext>
            </a:extLst>
          </p:cNvPr>
          <p:cNvSpPr txBox="1"/>
          <p:nvPr/>
        </p:nvSpPr>
        <p:spPr>
          <a:xfrm>
            <a:off x="1890620" y="2375302"/>
            <a:ext cx="8209595" cy="3293209"/>
          </a:xfrm>
          <a:prstGeom prst="rect">
            <a:avLst/>
          </a:prstGeom>
          <a:noFill/>
        </p:spPr>
        <p:txBody>
          <a:bodyPr wrap="square" rtlCol="0">
            <a:spAutoFit/>
          </a:bodyPr>
          <a:lstStyle/>
          <a:p>
            <a:pPr marL="342900" indent="-342900" algn="just">
              <a:buFont typeface="Arial" panose="020B0604020202020204" pitchFamily="34" charset="0"/>
              <a:buChar char="•"/>
            </a:pPr>
            <a:r>
              <a:rPr lang="es-ES_tradnl" sz="2400" dirty="0">
                <a:latin typeface="Arial Narrow" panose="020B0604020202020204" pitchFamily="34" charset="0"/>
                <a:cs typeface="Arial Narrow" panose="020B0604020202020204" pitchFamily="34" charset="0"/>
              </a:rPr>
              <a:t>La abstracción es el filtro utilizado para quedarse con lo que se considera esencial, eliminando toda la complejidad innecesaria.</a:t>
            </a:r>
          </a:p>
          <a:p>
            <a:pPr algn="just"/>
            <a:endParaRPr lang="es-ES_tradnl" sz="2400" dirty="0">
              <a:latin typeface="Arial Narrow" panose="020B0604020202020204" pitchFamily="34" charset="0"/>
              <a:cs typeface="Arial Narrow" panose="020B0604020202020204" pitchFamily="34" charset="0"/>
            </a:endParaRPr>
          </a:p>
          <a:p>
            <a:pPr marL="342900" indent="-342900" algn="just">
              <a:buFont typeface="Arial" panose="020B0604020202020204" pitchFamily="34" charset="0"/>
              <a:buChar char="•"/>
            </a:pPr>
            <a:r>
              <a:rPr lang="es-ES_tradnl" sz="2400" dirty="0">
                <a:latin typeface="Arial Narrow" panose="020B0604020202020204" pitchFamily="34" charset="0"/>
                <a:cs typeface="Arial Narrow" panose="020B0604020202020204" pitchFamily="34" charset="0"/>
              </a:rPr>
              <a:t>La abstracción es la habilidad que le permite al ser humano combatir la complejidad al considerar sólo lo esencial del objeto o fenómeno que se esté analizando. </a:t>
            </a:r>
          </a:p>
          <a:p>
            <a:pPr marL="342900" indent="-342900">
              <a:buFont typeface="Arial" panose="020B0604020202020204" pitchFamily="34" charset="0"/>
              <a:buChar char="•"/>
            </a:pPr>
            <a:endParaRPr lang="es-CO" sz="3200" dirty="0">
              <a:latin typeface="Arial Narrow" panose="020B0604020202020204" pitchFamily="34" charset="0"/>
              <a:cs typeface="Arial Narrow" panose="020B0604020202020204" pitchFamily="34" charset="0"/>
            </a:endParaRPr>
          </a:p>
          <a:p>
            <a:pPr marL="342900" indent="-342900">
              <a:buFont typeface="Arial" panose="020B0604020202020204" pitchFamily="34" charset="0"/>
              <a:buChar char="•"/>
            </a:pPr>
            <a:endParaRPr lang="es-CO" sz="3200" dirty="0">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16890683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2. Abstracción y Representación</a:t>
            </a:r>
          </a:p>
        </p:txBody>
      </p:sp>
      <p:sp>
        <p:nvSpPr>
          <p:cNvPr id="6" name="CuadroTexto 5">
            <a:extLst>
              <a:ext uri="{FF2B5EF4-FFF2-40B4-BE49-F238E27FC236}">
                <a16:creationId xmlns:a16="http://schemas.microsoft.com/office/drawing/2014/main" id="{1CF912AA-BDFD-4E45-B4DC-C77A69FAABEF}"/>
              </a:ext>
            </a:extLst>
          </p:cNvPr>
          <p:cNvSpPr txBox="1"/>
          <p:nvPr/>
        </p:nvSpPr>
        <p:spPr>
          <a:xfrm>
            <a:off x="2593696" y="2190636"/>
            <a:ext cx="7004608" cy="2800767"/>
          </a:xfrm>
          <a:prstGeom prst="rect">
            <a:avLst/>
          </a:prstGeom>
          <a:noFill/>
        </p:spPr>
        <p:txBody>
          <a:bodyPr wrap="square" rtlCol="0">
            <a:spAutoFit/>
          </a:bodyPr>
          <a:lstStyle/>
          <a:p>
            <a:pPr algn="just"/>
            <a:r>
              <a:rPr lang="es-ES_tradnl" sz="2400" dirty="0">
                <a:latin typeface="Arial Narrow" panose="020B0604020202020204" pitchFamily="34" charset="0"/>
                <a:cs typeface="Arial Narrow" panose="020B0604020202020204" pitchFamily="34" charset="0"/>
              </a:rPr>
              <a:t>El conocimiento humano está dividido en diferentes áreas de estudio porque cada una se enfoca en un aspecto específico de la realidad, cada disciplina tiene sus propias abstracciones. En ese sentido, la abstracción es un concepto clave en toda actividad humana y en cualquier área de estudio como: la matemática, la física, la biología o el arte.</a:t>
            </a:r>
          </a:p>
          <a:p>
            <a:pPr marL="342900" indent="-342900">
              <a:buFont typeface="Arial" panose="020B0604020202020204" pitchFamily="34" charset="0"/>
              <a:buChar char="•"/>
            </a:pPr>
            <a:endParaRPr lang="es-CO" sz="3200" dirty="0">
              <a:latin typeface="Arial Narrow" panose="020B0604020202020204" pitchFamily="34" charset="0"/>
              <a:cs typeface="Arial Narrow" panose="020B0604020202020204" pitchFamily="34" charset="0"/>
            </a:endParaRPr>
          </a:p>
        </p:txBody>
      </p:sp>
    </p:spTree>
    <p:extLst>
      <p:ext uri="{BB962C8B-B14F-4D97-AF65-F5344CB8AC3E}">
        <p14:creationId xmlns:p14="http://schemas.microsoft.com/office/powerpoint/2010/main" val="24593456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3. Generalización</a:t>
            </a:r>
          </a:p>
        </p:txBody>
      </p:sp>
      <p:sp>
        <p:nvSpPr>
          <p:cNvPr id="7" name="CuadroTexto 6">
            <a:extLst>
              <a:ext uri="{FF2B5EF4-FFF2-40B4-BE49-F238E27FC236}">
                <a16:creationId xmlns:a16="http://schemas.microsoft.com/office/drawing/2014/main" id="{4EFEDECC-AE3C-CA4E-8928-65E87727C315}"/>
              </a:ext>
            </a:extLst>
          </p:cNvPr>
          <p:cNvSpPr txBox="1"/>
          <p:nvPr/>
        </p:nvSpPr>
        <p:spPr>
          <a:xfrm>
            <a:off x="942109" y="1877536"/>
            <a:ext cx="5153891" cy="2000548"/>
          </a:xfrm>
          <a:prstGeom prst="rect">
            <a:avLst/>
          </a:prstGeom>
          <a:noFill/>
        </p:spPr>
        <p:txBody>
          <a:bodyPr wrap="square" rtlCol="0">
            <a:spAutoFit/>
          </a:bodyPr>
          <a:lstStyle/>
          <a:p>
            <a:pPr algn="just"/>
            <a:r>
              <a:rPr lang="es-ES_tradnl" sz="2400" dirty="0">
                <a:latin typeface="Arial Narrow" panose="020B0604020202020204" pitchFamily="34" charset="0"/>
                <a:cs typeface="Arial Narrow" panose="020B0604020202020204" pitchFamily="34" charset="0"/>
              </a:rPr>
              <a:t>La generalización es el proceso de formular conceptos genéricos a través de la extracción de cualidades comunes de ejemplos concretos.</a:t>
            </a:r>
          </a:p>
          <a:p>
            <a:pPr algn="just"/>
            <a:endParaRPr lang="es-ES_tradnl" sz="2800" dirty="0">
              <a:latin typeface="Arial Narrow" panose="020B0604020202020204" pitchFamily="34" charset="0"/>
              <a:cs typeface="Arial Narrow" panose="020B0604020202020204" pitchFamily="34" charset="0"/>
            </a:endParaRPr>
          </a:p>
        </p:txBody>
      </p:sp>
      <p:pic>
        <p:nvPicPr>
          <p:cNvPr id="8" name="Imagen 7">
            <a:extLst>
              <a:ext uri="{FF2B5EF4-FFF2-40B4-BE49-F238E27FC236}">
                <a16:creationId xmlns:a16="http://schemas.microsoft.com/office/drawing/2014/main" id="{AB92D2D6-7575-3E48-985F-6E35C2CD9F8E}"/>
              </a:ext>
            </a:extLst>
          </p:cNvPr>
          <p:cNvPicPr>
            <a:picLocks noChangeAspect="1"/>
          </p:cNvPicPr>
          <p:nvPr/>
        </p:nvPicPr>
        <p:blipFill>
          <a:blip r:embed="rId2"/>
          <a:stretch>
            <a:fillRect/>
          </a:stretch>
        </p:blipFill>
        <p:spPr>
          <a:xfrm>
            <a:off x="6910942" y="2077626"/>
            <a:ext cx="2641305" cy="3574800"/>
          </a:xfrm>
          <a:prstGeom prst="rect">
            <a:avLst/>
          </a:prstGeom>
          <a:ln w="19050">
            <a:solidFill>
              <a:srgbClr val="3366CA"/>
            </a:solidFill>
          </a:ln>
        </p:spPr>
      </p:pic>
      <mc:AlternateContent xmlns:mc="http://schemas.openxmlformats.org/markup-compatibility/2006" xmlns:a14="http://schemas.microsoft.com/office/drawing/2010/main">
        <mc:Choice Requires="a14">
          <p:sp>
            <p:nvSpPr>
              <p:cNvPr id="2" name="Rectangle 1">
                <a:extLst>
                  <a:ext uri="{FF2B5EF4-FFF2-40B4-BE49-F238E27FC236}">
                    <a16:creationId xmlns:a16="http://schemas.microsoft.com/office/drawing/2014/main" id="{737394E3-90F4-8C4D-B8A1-4858042D7A17}"/>
                  </a:ext>
                </a:extLst>
              </p:cNvPr>
              <p:cNvSpPr/>
              <p:nvPr/>
            </p:nvSpPr>
            <p:spPr>
              <a:xfrm>
                <a:off x="1319877" y="3494143"/>
                <a:ext cx="6096000" cy="2158283"/>
              </a:xfrm>
              <a:prstGeom prst="rect">
                <a:avLst/>
              </a:prstGeom>
            </p:spPr>
            <p:txBody>
              <a:bodyPr>
                <a:spAutoFit/>
              </a:bodyPr>
              <a:lstStyle/>
              <a:p>
                <a:pPr algn="just"/>
                <a:endParaRPr lang="es-ES_tradnl" sz="2000" dirty="0">
                  <a:latin typeface="Arial Narrow" panose="020B0604020202020204" pitchFamily="34" charset="0"/>
                  <a:cs typeface="Arial Narrow" panose="020B0604020202020204" pitchFamily="34" charset="0"/>
                </a:endParaRPr>
              </a:p>
              <a:p>
                <a:pPr algn="just"/>
                <a:r>
                  <a:rPr lang="es-ES_tradnl" sz="2000" b="1" dirty="0">
                    <a:latin typeface="Arial Narrow" panose="020B0604020202020204" pitchFamily="34" charset="0"/>
                    <a:cs typeface="Arial Narrow" panose="020B0604020202020204" pitchFamily="34" charset="0"/>
                  </a:rPr>
                  <a:t>Ejemplo 1: </a:t>
                </a:r>
                <a:r>
                  <a:rPr lang="es-ES_tradnl" sz="2000" dirty="0">
                    <a:latin typeface="Arial Narrow" panose="020B0604020202020204" pitchFamily="34" charset="0"/>
                    <a:cs typeface="Arial Narrow" panose="020B0604020202020204" pitchFamily="34" charset="0"/>
                  </a:rPr>
                  <a:t>Arboles</a:t>
                </a:r>
              </a:p>
              <a:p>
                <a:pPr algn="just"/>
                <a:endParaRPr lang="es-ES_tradnl" sz="2000" dirty="0">
                  <a:latin typeface="Arial Narrow" panose="020B0604020202020204" pitchFamily="34" charset="0"/>
                  <a:cs typeface="Arial Narrow" panose="020B0604020202020204" pitchFamily="34" charset="0"/>
                </a:endParaRPr>
              </a:p>
              <a:p>
                <a:pPr algn="just"/>
                <a:r>
                  <a:rPr lang="es-ES_tradnl" sz="2000" b="1" dirty="0">
                    <a:latin typeface="Arial Narrow" panose="020B0604020202020204" pitchFamily="34" charset="0"/>
                    <a:cs typeface="Arial Narrow" panose="020B0604020202020204" pitchFamily="34" charset="0"/>
                  </a:rPr>
                  <a:t>Ejemplo 2: </a:t>
                </a:r>
                <a:r>
                  <a:rPr lang="es-ES_tradnl" sz="2000" dirty="0">
                    <a:latin typeface="Arial Narrow" panose="020B0604020202020204" pitchFamily="34" charset="0"/>
                    <a:cs typeface="Arial Narrow" panose="020B0604020202020204" pitchFamily="34" charset="0"/>
                  </a:rPr>
                  <a:t>Ley de la gravitación universal de Newton </a:t>
                </a:r>
              </a:p>
              <a:p>
                <a:pPr algn="just"/>
                <a:endParaRPr lang="es-ES_tradnl" sz="2000" i="1" dirty="0">
                  <a:latin typeface="Cambria Math" panose="02040503050406030204" pitchFamily="18" charset="0"/>
                  <a:cs typeface="Arial Narrow" panose="020B0604020202020204" pitchFamily="34" charset="0"/>
                </a:endParaRPr>
              </a:p>
              <a:p>
                <a:pPr algn="just"/>
                <a14:m>
                  <m:oMathPara xmlns:m="http://schemas.openxmlformats.org/officeDocument/2006/math">
                    <m:oMathParaPr>
                      <m:jc m:val="centerGroup"/>
                    </m:oMathParaPr>
                    <m:oMath xmlns:m="http://schemas.openxmlformats.org/officeDocument/2006/math">
                      <m:r>
                        <a:rPr lang="es-ES_tradnl" sz="2000" i="1">
                          <a:latin typeface="Cambria Math" panose="02040503050406030204" pitchFamily="18" charset="0"/>
                          <a:cs typeface="Arial Narrow" panose="020B0604020202020204" pitchFamily="34" charset="0"/>
                        </a:rPr>
                        <m:t>𝐹</m:t>
                      </m:r>
                      <m:r>
                        <a:rPr lang="es-ES_tradnl" sz="2000" i="1">
                          <a:latin typeface="Cambria Math" panose="02040503050406030204" pitchFamily="18" charset="0"/>
                          <a:cs typeface="Arial Narrow" panose="020B0604020202020204" pitchFamily="34" charset="0"/>
                        </a:rPr>
                        <m:t>=</m:t>
                      </m:r>
                      <m:r>
                        <a:rPr lang="es-ES_tradnl" sz="2000" i="1">
                          <a:latin typeface="Cambria Math" panose="02040503050406030204" pitchFamily="18" charset="0"/>
                          <a:cs typeface="Arial Narrow" panose="020B0604020202020204" pitchFamily="34" charset="0"/>
                        </a:rPr>
                        <m:t>𝐺</m:t>
                      </m:r>
                      <m:f>
                        <m:fPr>
                          <m:ctrlPr>
                            <a:rPr lang="es-ES_tradnl" sz="2000" i="1">
                              <a:latin typeface="Cambria Math" panose="02040503050406030204" pitchFamily="18" charset="0"/>
                              <a:cs typeface="Arial Narrow" panose="020B0604020202020204" pitchFamily="34" charset="0"/>
                            </a:rPr>
                          </m:ctrlPr>
                        </m:fPr>
                        <m:num>
                          <m:sSub>
                            <m:sSubPr>
                              <m:ctrlPr>
                                <a:rPr lang="es-ES_tradnl" sz="2000" i="1">
                                  <a:latin typeface="Cambria Math" panose="02040503050406030204" pitchFamily="18" charset="0"/>
                                  <a:cs typeface="Arial Narrow" panose="020B0604020202020204" pitchFamily="34" charset="0"/>
                                </a:rPr>
                              </m:ctrlPr>
                            </m:sSubPr>
                            <m:e>
                              <m:r>
                                <a:rPr lang="es-ES_tradnl" sz="2000" i="1">
                                  <a:latin typeface="Cambria Math" panose="02040503050406030204" pitchFamily="18" charset="0"/>
                                  <a:cs typeface="Arial Narrow" panose="020B0604020202020204" pitchFamily="34" charset="0"/>
                                </a:rPr>
                                <m:t>𝑚</m:t>
                              </m:r>
                            </m:e>
                            <m:sub>
                              <m:r>
                                <a:rPr lang="es-ES_tradnl" sz="2000" i="1">
                                  <a:latin typeface="Cambria Math" panose="02040503050406030204" pitchFamily="18" charset="0"/>
                                  <a:cs typeface="Arial Narrow" panose="020B0604020202020204" pitchFamily="34" charset="0"/>
                                </a:rPr>
                                <m:t>1</m:t>
                              </m:r>
                            </m:sub>
                          </m:sSub>
                          <m:sSub>
                            <m:sSubPr>
                              <m:ctrlPr>
                                <a:rPr lang="es-ES_tradnl" sz="2000" i="1">
                                  <a:latin typeface="Cambria Math" panose="02040503050406030204" pitchFamily="18" charset="0"/>
                                  <a:cs typeface="Arial Narrow" panose="020B0604020202020204" pitchFamily="34" charset="0"/>
                                </a:rPr>
                              </m:ctrlPr>
                            </m:sSubPr>
                            <m:e>
                              <m:r>
                                <a:rPr lang="es-ES_tradnl" sz="2000" i="1">
                                  <a:latin typeface="Cambria Math" panose="02040503050406030204" pitchFamily="18" charset="0"/>
                                  <a:cs typeface="Arial Narrow" panose="020B0604020202020204" pitchFamily="34" charset="0"/>
                                </a:rPr>
                                <m:t>𝑚</m:t>
                              </m:r>
                            </m:e>
                            <m:sub>
                              <m:r>
                                <a:rPr lang="es-ES_tradnl" sz="2000" i="1">
                                  <a:latin typeface="Cambria Math" panose="02040503050406030204" pitchFamily="18" charset="0"/>
                                  <a:cs typeface="Arial Narrow" panose="020B0604020202020204" pitchFamily="34" charset="0"/>
                                </a:rPr>
                                <m:t>2</m:t>
                              </m:r>
                            </m:sub>
                          </m:sSub>
                        </m:num>
                        <m:den>
                          <m:sSup>
                            <m:sSupPr>
                              <m:ctrlPr>
                                <a:rPr lang="es-ES_tradnl" sz="2000" i="1">
                                  <a:latin typeface="Cambria Math" panose="02040503050406030204" pitchFamily="18" charset="0"/>
                                  <a:cs typeface="Arial Narrow" panose="020B0604020202020204" pitchFamily="34" charset="0"/>
                                </a:rPr>
                              </m:ctrlPr>
                            </m:sSupPr>
                            <m:e>
                              <m:r>
                                <a:rPr lang="es-ES_tradnl" sz="2000" i="1">
                                  <a:latin typeface="Cambria Math" panose="02040503050406030204" pitchFamily="18" charset="0"/>
                                  <a:cs typeface="Arial Narrow" panose="020B0604020202020204" pitchFamily="34" charset="0"/>
                                </a:rPr>
                                <m:t>𝑑</m:t>
                              </m:r>
                            </m:e>
                            <m:sup>
                              <m:r>
                                <a:rPr lang="es-ES_tradnl" sz="2000" i="1">
                                  <a:latin typeface="Cambria Math" panose="02040503050406030204" pitchFamily="18" charset="0"/>
                                  <a:cs typeface="Arial Narrow" panose="020B0604020202020204" pitchFamily="34" charset="0"/>
                                </a:rPr>
                                <m:t>2</m:t>
                              </m:r>
                            </m:sup>
                          </m:sSup>
                        </m:den>
                      </m:f>
                    </m:oMath>
                  </m:oMathPara>
                </a14:m>
                <a:endParaRPr lang="es-ES_tradnl" sz="2000" dirty="0">
                  <a:latin typeface="Arial Narrow" panose="020B0604020202020204" pitchFamily="34" charset="0"/>
                  <a:cs typeface="Arial Narrow" panose="020B0604020202020204" pitchFamily="34" charset="0"/>
                </a:endParaRPr>
              </a:p>
            </p:txBody>
          </p:sp>
        </mc:Choice>
        <mc:Fallback xmlns="">
          <p:sp>
            <p:nvSpPr>
              <p:cNvPr id="2" name="Rectangle 1">
                <a:extLst>
                  <a:ext uri="{FF2B5EF4-FFF2-40B4-BE49-F238E27FC236}">
                    <a16:creationId xmlns:a16="http://schemas.microsoft.com/office/drawing/2014/main" id="{737394E3-90F4-8C4D-B8A1-4858042D7A17}"/>
                  </a:ext>
                </a:extLst>
              </p:cNvPr>
              <p:cNvSpPr>
                <a:spLocks noRot="1" noChangeAspect="1" noMove="1" noResize="1" noEditPoints="1" noAdjustHandles="1" noChangeArrowheads="1" noChangeShapeType="1" noTextEdit="1"/>
              </p:cNvSpPr>
              <p:nvPr/>
            </p:nvSpPr>
            <p:spPr>
              <a:xfrm>
                <a:off x="1319877" y="3494143"/>
                <a:ext cx="6096000" cy="2158283"/>
              </a:xfrm>
              <a:prstGeom prst="rect">
                <a:avLst/>
              </a:prstGeom>
              <a:blipFill>
                <a:blip r:embed="rId4"/>
                <a:stretch>
                  <a:fillRect l="-1250" b="-1775"/>
                </a:stretch>
              </a:blipFill>
            </p:spPr>
            <p:txBody>
              <a:bodyPr/>
              <a:lstStyle/>
              <a:p>
                <a:r>
                  <a:rPr lang="en-CO">
                    <a:noFill/>
                  </a:rPr>
                  <a:t> </a:t>
                </a:r>
              </a:p>
            </p:txBody>
          </p:sp>
        </mc:Fallback>
      </mc:AlternateContent>
    </p:spTree>
    <p:extLst>
      <p:ext uri="{BB962C8B-B14F-4D97-AF65-F5344CB8AC3E}">
        <p14:creationId xmlns:p14="http://schemas.microsoft.com/office/powerpoint/2010/main" val="42228224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3. Generalización</a:t>
            </a:r>
          </a:p>
        </p:txBody>
      </p:sp>
      <p:sp>
        <p:nvSpPr>
          <p:cNvPr id="6" name="CuadroTexto 5">
            <a:extLst>
              <a:ext uri="{FF2B5EF4-FFF2-40B4-BE49-F238E27FC236}">
                <a16:creationId xmlns:a16="http://schemas.microsoft.com/office/drawing/2014/main" id="{1C66D6E8-C61B-C14E-822A-8981678FB611}"/>
              </a:ext>
            </a:extLst>
          </p:cNvPr>
          <p:cNvSpPr txBox="1"/>
          <p:nvPr/>
        </p:nvSpPr>
        <p:spPr>
          <a:xfrm>
            <a:off x="1306320" y="2406475"/>
            <a:ext cx="9378196" cy="3046988"/>
          </a:xfrm>
          <a:prstGeom prst="rect">
            <a:avLst/>
          </a:prstGeom>
          <a:noFill/>
        </p:spPr>
        <p:txBody>
          <a:bodyPr wrap="square" rtlCol="0">
            <a:spAutoFit/>
          </a:bodyPr>
          <a:lstStyle/>
          <a:p>
            <a:pPr marL="342900" indent="-342900" algn="just">
              <a:buFont typeface="Arial" panose="020B0604020202020204" pitchFamily="34" charset="0"/>
              <a:buChar char="•"/>
            </a:pPr>
            <a:r>
              <a:rPr lang="es-ES_tradnl" sz="2400" b="1" dirty="0">
                <a:latin typeface="Arial Narrow" panose="020B0604020202020204" pitchFamily="34" charset="0"/>
                <a:cs typeface="Arial Narrow" panose="020B0604020202020204" pitchFamily="34" charset="0"/>
              </a:rPr>
              <a:t>Eliminación de detalles</a:t>
            </a:r>
            <a:r>
              <a:rPr lang="es-ES_tradnl" sz="2400" dirty="0">
                <a:latin typeface="Arial Narrow" panose="020B0604020202020204" pitchFamily="34" charset="0"/>
                <a:cs typeface="Arial Narrow" panose="020B0604020202020204" pitchFamily="34" charset="0"/>
              </a:rPr>
              <a:t>: es el proceso de dejar fuera de consideración una o más propiedades de un objeto con la finalidad de enfocarse sólo en algunas propiedades.</a:t>
            </a:r>
          </a:p>
          <a:p>
            <a:pPr algn="just"/>
            <a:endParaRPr lang="es-ES_tradnl" sz="2400" dirty="0">
              <a:latin typeface="Arial Narrow" panose="020B0604020202020204" pitchFamily="34" charset="0"/>
              <a:cs typeface="Arial Narrow" panose="020B0604020202020204" pitchFamily="34" charset="0"/>
            </a:endParaRPr>
          </a:p>
          <a:p>
            <a:pPr marL="342900" indent="-342900" algn="just">
              <a:buFont typeface="Arial" panose="020B0604020202020204" pitchFamily="34" charset="0"/>
              <a:buChar char="•"/>
            </a:pPr>
            <a:r>
              <a:rPr lang="es-ES_tradnl" sz="2400" b="1" dirty="0">
                <a:latin typeface="Arial Narrow" panose="020B0604020202020204" pitchFamily="34" charset="0"/>
                <a:cs typeface="Arial Narrow" panose="020B0604020202020204" pitchFamily="34" charset="0"/>
              </a:rPr>
              <a:t>Niveles de abstracción</a:t>
            </a:r>
            <a:r>
              <a:rPr lang="es-ES_tradnl" sz="2400" dirty="0">
                <a:latin typeface="Arial Narrow" panose="020B0604020202020204" pitchFamily="34" charset="0"/>
                <a:cs typeface="Arial Narrow" panose="020B0604020202020204" pitchFamily="34" charset="0"/>
              </a:rPr>
              <a:t>: se refiera al grado de detalle con el que se especifica una representación. Una representación en un alto nivel de abstracción especifica menos detalles que una representación en un bajo nivel de abstracción.</a:t>
            </a:r>
          </a:p>
        </p:txBody>
      </p:sp>
    </p:spTree>
    <p:extLst>
      <p:ext uri="{BB962C8B-B14F-4D97-AF65-F5344CB8AC3E}">
        <p14:creationId xmlns:p14="http://schemas.microsoft.com/office/powerpoint/2010/main" val="13017386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40" name="CuadroTexto 11">
            <a:extLst>
              <a:ext uri="{FF2B5EF4-FFF2-40B4-BE49-F238E27FC236}">
                <a16:creationId xmlns:a16="http://schemas.microsoft.com/office/drawing/2014/main" id="{5A07F463-C5A9-4AEB-8774-89D28EADBF40}"/>
              </a:ext>
            </a:extLst>
          </p:cNvPr>
          <p:cNvSpPr txBox="1">
            <a:spLocks noChangeArrowheads="1"/>
          </p:cNvSpPr>
          <p:nvPr/>
        </p:nvSpPr>
        <p:spPr bwMode="auto">
          <a:xfrm>
            <a:off x="2157724" y="1158712"/>
            <a:ext cx="767538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gn="ctr">
              <a:lnSpc>
                <a:spcPct val="100000"/>
              </a:lnSpc>
              <a:spcBef>
                <a:spcPct val="0"/>
              </a:spcBef>
              <a:buFontTx/>
              <a:buNone/>
            </a:pPr>
            <a:r>
              <a:rPr lang="es-CO" altLang="es-CO" sz="4000" b="1" dirty="0">
                <a:solidFill>
                  <a:srgbClr val="3366CA"/>
                </a:solidFill>
              </a:rPr>
              <a:t>4. Modelos</a:t>
            </a:r>
          </a:p>
        </p:txBody>
      </p:sp>
      <p:sp>
        <p:nvSpPr>
          <p:cNvPr id="7" name="CuadroTexto 6">
            <a:extLst>
              <a:ext uri="{FF2B5EF4-FFF2-40B4-BE49-F238E27FC236}">
                <a16:creationId xmlns:a16="http://schemas.microsoft.com/office/drawing/2014/main" id="{A72C0718-9060-2145-9731-EB40F091965F}"/>
              </a:ext>
            </a:extLst>
          </p:cNvPr>
          <p:cNvSpPr txBox="1"/>
          <p:nvPr/>
        </p:nvSpPr>
        <p:spPr>
          <a:xfrm>
            <a:off x="1716828" y="2459504"/>
            <a:ext cx="8557179" cy="3046988"/>
          </a:xfrm>
          <a:prstGeom prst="rect">
            <a:avLst/>
          </a:prstGeom>
          <a:noFill/>
        </p:spPr>
        <p:txBody>
          <a:bodyPr wrap="square" rtlCol="0">
            <a:spAutoFit/>
          </a:bodyPr>
          <a:lstStyle/>
          <a:p>
            <a:pPr algn="just"/>
            <a:r>
              <a:rPr lang="es-ES_tradnl" sz="2400" dirty="0">
                <a:latin typeface="Arial Narrow" panose="020B0604020202020204" pitchFamily="34" charset="0"/>
                <a:cs typeface="Arial Narrow" panose="020B0604020202020204" pitchFamily="34" charset="0"/>
              </a:rPr>
              <a:t>Partiendo de que la abstracción es una habilidad esencial para la construcción de modelos y la descomposición de problemas, se define modelo como:</a:t>
            </a:r>
          </a:p>
          <a:p>
            <a:pPr algn="just"/>
            <a:endParaRPr lang="es-ES_tradnl" sz="2400" b="1" i="1" dirty="0">
              <a:latin typeface="Arial Narrow" panose="020B0604020202020204" pitchFamily="34" charset="0"/>
              <a:cs typeface="Arial Narrow" panose="020B0604020202020204" pitchFamily="34" charset="0"/>
            </a:endParaRPr>
          </a:p>
          <a:p>
            <a:pPr algn="ctr"/>
            <a:r>
              <a:rPr lang="es-ES_tradnl" sz="2400" b="1" i="1" dirty="0">
                <a:latin typeface="Arial Narrow" panose="020B0604020202020204" pitchFamily="34" charset="0"/>
                <a:cs typeface="Arial Narrow" panose="020B0604020202020204" pitchFamily="34" charset="0"/>
              </a:rPr>
              <a:t>Una representación abstracta (matemática, declarativa, visual, etc.) </a:t>
            </a:r>
            <a:r>
              <a:rPr lang="es-ES_tradnl" sz="2400" dirty="0">
                <a:latin typeface="Arial Narrow" panose="020B0604020202020204" pitchFamily="34" charset="0"/>
                <a:cs typeface="Arial Narrow" panose="020B0604020202020204" pitchFamily="34" charset="0"/>
              </a:rPr>
              <a:t>de fenómenos, sistemas o procesos. El ser humano crea modelos que representan la esencia de determinados fenómenos a fin de analizarlos y comprenderlos.</a:t>
            </a:r>
          </a:p>
        </p:txBody>
      </p:sp>
    </p:spTree>
    <p:extLst>
      <p:ext uri="{BB962C8B-B14F-4D97-AF65-F5344CB8AC3E}">
        <p14:creationId xmlns:p14="http://schemas.microsoft.com/office/powerpoint/2010/main" val="12028238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lipFill dpi="0" rotWithShape="1">
          <a:blip xmlns:r="http://schemas.openxmlformats.org/officeDocument/2006/relationships" r:embed="rId1" cstate="print">
            <a:alphaModFix amt="57000"/>
            <a:extLst>
              <a:ext uri="{28A0092B-C50C-407E-A947-70E740481C1C}">
                <a14:useLocalDpi xmlns:a14="http://schemas.microsoft.com/office/drawing/2010/main" val="0"/>
              </a:ext>
            </a:extLst>
          </a:blip>
          <a:srcRect/>
          <a:stretch>
            <a:fillRect/>
          </a:stretch>
        </a:blipFill>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4073</TotalTime>
  <Words>1026</Words>
  <Application>Microsoft Office PowerPoint</Application>
  <PresentationFormat>Panorámica</PresentationFormat>
  <Paragraphs>105</Paragraphs>
  <Slides>25</Slides>
  <Notes>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25</vt:i4>
      </vt:variant>
    </vt:vector>
  </HeadingPairs>
  <TitlesOfParts>
    <vt:vector size="31" baseType="lpstr">
      <vt:lpstr>Arial</vt:lpstr>
      <vt:lpstr>Arial Narrow</vt:lpstr>
      <vt:lpstr>Calibri</vt:lpstr>
      <vt:lpstr>Calibri Light</vt:lpstr>
      <vt:lpstr>Cambria Math</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Brandon Steve Rincón Gutiérrez</dc:creator>
  <cp:lastModifiedBy>Marco Tulio Teran</cp:lastModifiedBy>
  <cp:revision>328</cp:revision>
  <dcterms:created xsi:type="dcterms:W3CDTF">2020-07-16T20:35:52Z</dcterms:created>
  <dcterms:modified xsi:type="dcterms:W3CDTF">2023-08-01T10:41:53Z</dcterms:modified>
</cp:coreProperties>
</file>

<file path=docProps/thumbnail.jpeg>
</file>